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770" r:id="rId2"/>
    <p:sldId id="791" r:id="rId3"/>
    <p:sldId id="804" r:id="rId4"/>
    <p:sldId id="796" r:id="rId5"/>
    <p:sldId id="790" r:id="rId6"/>
    <p:sldId id="773" r:id="rId7"/>
    <p:sldId id="774" r:id="rId8"/>
    <p:sldId id="803" r:id="rId9"/>
    <p:sldId id="800" r:id="rId10"/>
    <p:sldId id="801" r:id="rId11"/>
    <p:sldId id="794" r:id="rId12"/>
    <p:sldId id="772" r:id="rId13"/>
  </p:sldIdLst>
  <p:sldSz cx="9144000" cy="6858000" type="screen4x3"/>
  <p:notesSz cx="7019925" cy="93059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nselho Federal de Farmácia" initials="CFdF" lastIdx="19" clrIdx="0"/>
  <p:cmAuthor id="1" name="Cebrim" initials="C" lastIdx="2" clrIdx="1"/>
  <p:cmAuthor id="2" name="Emilia" initials="E" lastIdx="1" clrIdx="2"/>
  <p:cmAuthor id="3" name="hoefler" initials="h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0066"/>
    <a:srgbClr val="C6C22E"/>
    <a:srgbClr val="0033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55" autoAdjust="0"/>
    <p:restoredTop sz="83119" autoAdjust="0"/>
  </p:normalViewPr>
  <p:slideViewPr>
    <p:cSldViewPr>
      <p:cViewPr>
        <p:scale>
          <a:sx n="100" d="100"/>
          <a:sy n="100" d="100"/>
        </p:scale>
        <p:origin x="1572" y="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958" y="-126"/>
      </p:cViewPr>
      <p:guideLst>
        <p:guide orient="horz" pos="2931"/>
        <p:guide pos="221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rc-Andr&#233;\Documents\Th&#232;se\Fortune\Differential%20Pharma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5493956329657763E-2"/>
          <c:y val="1.9517449175243853E-2"/>
          <c:w val="0.92932062311655483"/>
          <c:h val="0.78626529554466618"/>
        </c:manualLayout>
      </c:layout>
      <c:lineChart>
        <c:grouping val="standard"/>
        <c:varyColors val="0"/>
        <c:ser>
          <c:idx val="0"/>
          <c:order val="0"/>
          <c:tx>
            <c:strRef>
              <c:f>Sheet1!$L$1</c:f>
              <c:strCache>
                <c:ptCount val="1"/>
                <c:pt idx="0">
                  <c:v>Average Real Profits for all Fortune 500 firms (US)</c:v>
                </c:pt>
              </c:strCache>
            </c:strRef>
          </c:tx>
          <c:spPr>
            <a:ln w="12700">
              <a:solidFill>
                <a:schemeClr val="tx1"/>
              </a:solidFill>
              <a:prstDash val="solid"/>
            </a:ln>
          </c:spPr>
          <c:marker>
            <c:symbol val="diamond"/>
            <c:size val="5"/>
            <c:spPr>
              <a:solidFill>
                <a:schemeClr val="tx1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Sheet1!$A$2:$A$57</c:f>
              <c:numCache>
                <c:formatCode>General</c:formatCode>
                <c:ptCount val="56"/>
                <c:pt idx="0">
                  <c:v>1954</c:v>
                </c:pt>
                <c:pt idx="1">
                  <c:v>1955</c:v>
                </c:pt>
                <c:pt idx="2">
                  <c:v>1956</c:v>
                </c:pt>
                <c:pt idx="3">
                  <c:v>1957</c:v>
                </c:pt>
                <c:pt idx="4">
                  <c:v>1958</c:v>
                </c:pt>
                <c:pt idx="5">
                  <c:v>1959</c:v>
                </c:pt>
                <c:pt idx="6">
                  <c:v>1960</c:v>
                </c:pt>
                <c:pt idx="7">
                  <c:v>1961</c:v>
                </c:pt>
                <c:pt idx="8">
                  <c:v>1962</c:v>
                </c:pt>
                <c:pt idx="9">
                  <c:v>1963</c:v>
                </c:pt>
                <c:pt idx="10">
                  <c:v>1964</c:v>
                </c:pt>
                <c:pt idx="11">
                  <c:v>1965</c:v>
                </c:pt>
                <c:pt idx="12">
                  <c:v>1966</c:v>
                </c:pt>
                <c:pt idx="13">
                  <c:v>1967</c:v>
                </c:pt>
                <c:pt idx="14">
                  <c:v>1968</c:v>
                </c:pt>
                <c:pt idx="15">
                  <c:v>1969</c:v>
                </c:pt>
                <c:pt idx="16">
                  <c:v>1970</c:v>
                </c:pt>
                <c:pt idx="17">
                  <c:v>1971</c:v>
                </c:pt>
                <c:pt idx="18">
                  <c:v>1972</c:v>
                </c:pt>
                <c:pt idx="19">
                  <c:v>1973</c:v>
                </c:pt>
                <c:pt idx="20">
                  <c:v>1974</c:v>
                </c:pt>
                <c:pt idx="21">
                  <c:v>1975</c:v>
                </c:pt>
                <c:pt idx="22">
                  <c:v>1976</c:v>
                </c:pt>
                <c:pt idx="23">
                  <c:v>1977</c:v>
                </c:pt>
                <c:pt idx="24">
                  <c:v>1978</c:v>
                </c:pt>
                <c:pt idx="25">
                  <c:v>1979</c:v>
                </c:pt>
                <c:pt idx="26">
                  <c:v>1980</c:v>
                </c:pt>
                <c:pt idx="27">
                  <c:v>1981</c:v>
                </c:pt>
                <c:pt idx="28">
                  <c:v>1982</c:v>
                </c:pt>
                <c:pt idx="29">
                  <c:v>1983</c:v>
                </c:pt>
                <c:pt idx="30">
                  <c:v>1984</c:v>
                </c:pt>
                <c:pt idx="31">
                  <c:v>1985</c:v>
                </c:pt>
                <c:pt idx="32">
                  <c:v>1986</c:v>
                </c:pt>
                <c:pt idx="33">
                  <c:v>1987</c:v>
                </c:pt>
                <c:pt idx="34">
                  <c:v>1988</c:v>
                </c:pt>
                <c:pt idx="35">
                  <c:v>1989</c:v>
                </c:pt>
                <c:pt idx="36">
                  <c:v>1990</c:v>
                </c:pt>
                <c:pt idx="37">
                  <c:v>1991</c:v>
                </c:pt>
                <c:pt idx="38">
                  <c:v>1992</c:v>
                </c:pt>
                <c:pt idx="39">
                  <c:v>1993</c:v>
                </c:pt>
                <c:pt idx="40">
                  <c:v>1994</c:v>
                </c:pt>
                <c:pt idx="41">
                  <c:v>1995</c:v>
                </c:pt>
                <c:pt idx="42">
                  <c:v>1996</c:v>
                </c:pt>
                <c:pt idx="43">
                  <c:v>1997</c:v>
                </c:pt>
                <c:pt idx="44">
                  <c:v>1998</c:v>
                </c:pt>
                <c:pt idx="45">
                  <c:v>1999</c:v>
                </c:pt>
                <c:pt idx="46">
                  <c:v>2000</c:v>
                </c:pt>
                <c:pt idx="47">
                  <c:v>2001</c:v>
                </c:pt>
                <c:pt idx="48">
                  <c:v>2002</c:v>
                </c:pt>
                <c:pt idx="49">
                  <c:v>2003</c:v>
                </c:pt>
                <c:pt idx="50">
                  <c:v>2004</c:v>
                </c:pt>
                <c:pt idx="51">
                  <c:v>2005</c:v>
                </c:pt>
                <c:pt idx="52">
                  <c:v>2006</c:v>
                </c:pt>
                <c:pt idx="53">
                  <c:v>2007</c:v>
                </c:pt>
                <c:pt idx="54">
                  <c:v>2008</c:v>
                </c:pt>
              </c:numCache>
            </c:numRef>
          </c:cat>
          <c:val>
            <c:numRef>
              <c:f>Sheet1!$L$2:$L$57</c:f>
              <c:numCache>
                <c:formatCode>General</c:formatCode>
                <c:ptCount val="56"/>
                <c:pt idx="0">
                  <c:v>62.081784386616725</c:v>
                </c:pt>
                <c:pt idx="1">
                  <c:v>83.955223880597558</c:v>
                </c:pt>
                <c:pt idx="2">
                  <c:v>85.294117647058826</c:v>
                </c:pt>
                <c:pt idx="3">
                  <c:v>83.27402135231317</c:v>
                </c:pt>
                <c:pt idx="4">
                  <c:v>66.435986159169559</c:v>
                </c:pt>
                <c:pt idx="5">
                  <c:v>82.474226804123703</c:v>
                </c:pt>
                <c:pt idx="6">
                  <c:v>78.716216216216225</c:v>
                </c:pt>
                <c:pt idx="7">
                  <c:v>77.926421404682273</c:v>
                </c:pt>
                <c:pt idx="8">
                  <c:v>89.403973509933792</c:v>
                </c:pt>
                <c:pt idx="9">
                  <c:v>97.058823529411754</c:v>
                </c:pt>
                <c:pt idx="10">
                  <c:v>111.29032258064522</c:v>
                </c:pt>
                <c:pt idx="11">
                  <c:v>126.98412698412785</c:v>
                </c:pt>
                <c:pt idx="12">
                  <c:v>136.41975308641975</c:v>
                </c:pt>
                <c:pt idx="13">
                  <c:v>128.14371257484811</c:v>
                </c:pt>
                <c:pt idx="14">
                  <c:v>139.08045977011494</c:v>
                </c:pt>
                <c:pt idx="15">
                  <c:v>134.60490463215098</c:v>
                </c:pt>
                <c:pt idx="16">
                  <c:v>113.40206185567011</c:v>
                </c:pt>
                <c:pt idx="17">
                  <c:v>117.28395061728395</c:v>
                </c:pt>
                <c:pt idx="18">
                  <c:v>134.92822966507265</c:v>
                </c:pt>
                <c:pt idx="19">
                  <c:v>176.80180180180182</c:v>
                </c:pt>
                <c:pt idx="20">
                  <c:v>179.10750507099394</c:v>
                </c:pt>
                <c:pt idx="21">
                  <c:v>142.75092936803065</c:v>
                </c:pt>
                <c:pt idx="22">
                  <c:v>175.92267135325147</c:v>
                </c:pt>
                <c:pt idx="23">
                  <c:v>176.73267326732582</c:v>
                </c:pt>
                <c:pt idx="24">
                  <c:v>192.17791411042944</c:v>
                </c:pt>
                <c:pt idx="25">
                  <c:v>218.87052341597797</c:v>
                </c:pt>
                <c:pt idx="26">
                  <c:v>200.24271844660194</c:v>
                </c:pt>
                <c:pt idx="27">
                  <c:v>189.10891089108921</c:v>
                </c:pt>
                <c:pt idx="28">
                  <c:v>129.63730569948152</c:v>
                </c:pt>
                <c:pt idx="29">
                  <c:v>141.26506024096378</c:v>
                </c:pt>
                <c:pt idx="30">
                  <c:v>169.87487969201155</c:v>
                </c:pt>
                <c:pt idx="31">
                  <c:v>135.68773234200827</c:v>
                </c:pt>
                <c:pt idx="32">
                  <c:v>122.62773722627738</c:v>
                </c:pt>
                <c:pt idx="33">
                  <c:v>166.1091549295756</c:v>
                </c:pt>
                <c:pt idx="34">
                  <c:v>203.71935756551048</c:v>
                </c:pt>
                <c:pt idx="35">
                  <c:v>177.1774193548388</c:v>
                </c:pt>
                <c:pt idx="36">
                  <c:v>148.6610558530987</c:v>
                </c:pt>
                <c:pt idx="37">
                  <c:v>84.361233480176935</c:v>
                </c:pt>
                <c:pt idx="38">
                  <c:v>-0.28510334996436232</c:v>
                </c:pt>
                <c:pt idx="39">
                  <c:v>89.550173010380618</c:v>
                </c:pt>
                <c:pt idx="40">
                  <c:v>293.99460188933932</c:v>
                </c:pt>
                <c:pt idx="41">
                  <c:v>324.08136482939631</c:v>
                </c:pt>
                <c:pt idx="42">
                  <c:v>386.67941363926315</c:v>
                </c:pt>
                <c:pt idx="43">
                  <c:v>406.4797507788162</c:v>
                </c:pt>
                <c:pt idx="44">
                  <c:v>412.69938650306932</c:v>
                </c:pt>
                <c:pt idx="45">
                  <c:v>495.67827130852345</c:v>
                </c:pt>
                <c:pt idx="46">
                  <c:v>518.64111498257796</c:v>
                </c:pt>
                <c:pt idx="47">
                  <c:v>234.7261434217956</c:v>
                </c:pt>
                <c:pt idx="48">
                  <c:v>78.098943857698558</c:v>
                </c:pt>
                <c:pt idx="49">
                  <c:v>484.34782608695923</c:v>
                </c:pt>
                <c:pt idx="50">
                  <c:v>543.620963472737</c:v>
                </c:pt>
                <c:pt idx="51">
                  <c:v>624.73118279569849</c:v>
                </c:pt>
                <c:pt idx="52">
                  <c:v>779.31547619047626</c:v>
                </c:pt>
                <c:pt idx="53">
                  <c:v>622.47949831162805</c:v>
                </c:pt>
                <c:pt idx="54">
                  <c:v>91.853228053878311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Sheet1!$M$1</c:f>
              <c:strCache>
                <c:ptCount val="1"/>
                <c:pt idx="0">
                  <c:v>Average Real Profits for Big Pharma (US)</c:v>
                </c:pt>
              </c:strCache>
            </c:strRef>
          </c:tx>
          <c:spPr>
            <a:ln w="12700">
              <a:solidFill>
                <a:schemeClr val="tx1"/>
              </a:solidFill>
              <a:prstDash val="solid"/>
            </a:ln>
          </c:spPr>
          <c:marker>
            <c:symbol val="square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  <a:prstDash val="solid"/>
              </a:ln>
            </c:spPr>
          </c:marker>
          <c:cat>
            <c:numRef>
              <c:f>Sheet1!$A$2:$A$57</c:f>
              <c:numCache>
                <c:formatCode>General</c:formatCode>
                <c:ptCount val="56"/>
                <c:pt idx="0">
                  <c:v>1954</c:v>
                </c:pt>
                <c:pt idx="1">
                  <c:v>1955</c:v>
                </c:pt>
                <c:pt idx="2">
                  <c:v>1956</c:v>
                </c:pt>
                <c:pt idx="3">
                  <c:v>1957</c:v>
                </c:pt>
                <c:pt idx="4">
                  <c:v>1958</c:v>
                </c:pt>
                <c:pt idx="5">
                  <c:v>1959</c:v>
                </c:pt>
                <c:pt idx="6">
                  <c:v>1960</c:v>
                </c:pt>
                <c:pt idx="7">
                  <c:v>1961</c:v>
                </c:pt>
                <c:pt idx="8">
                  <c:v>1962</c:v>
                </c:pt>
                <c:pt idx="9">
                  <c:v>1963</c:v>
                </c:pt>
                <c:pt idx="10">
                  <c:v>1964</c:v>
                </c:pt>
                <c:pt idx="11">
                  <c:v>1965</c:v>
                </c:pt>
                <c:pt idx="12">
                  <c:v>1966</c:v>
                </c:pt>
                <c:pt idx="13">
                  <c:v>1967</c:v>
                </c:pt>
                <c:pt idx="14">
                  <c:v>1968</c:v>
                </c:pt>
                <c:pt idx="15">
                  <c:v>1969</c:v>
                </c:pt>
                <c:pt idx="16">
                  <c:v>1970</c:v>
                </c:pt>
                <c:pt idx="17">
                  <c:v>1971</c:v>
                </c:pt>
                <c:pt idx="18">
                  <c:v>1972</c:v>
                </c:pt>
                <c:pt idx="19">
                  <c:v>1973</c:v>
                </c:pt>
                <c:pt idx="20">
                  <c:v>1974</c:v>
                </c:pt>
                <c:pt idx="21">
                  <c:v>1975</c:v>
                </c:pt>
                <c:pt idx="22">
                  <c:v>1976</c:v>
                </c:pt>
                <c:pt idx="23">
                  <c:v>1977</c:v>
                </c:pt>
                <c:pt idx="24">
                  <c:v>1978</c:v>
                </c:pt>
                <c:pt idx="25">
                  <c:v>1979</c:v>
                </c:pt>
                <c:pt idx="26">
                  <c:v>1980</c:v>
                </c:pt>
                <c:pt idx="27">
                  <c:v>1981</c:v>
                </c:pt>
                <c:pt idx="28">
                  <c:v>1982</c:v>
                </c:pt>
                <c:pt idx="29">
                  <c:v>1983</c:v>
                </c:pt>
                <c:pt idx="30">
                  <c:v>1984</c:v>
                </c:pt>
                <c:pt idx="31">
                  <c:v>1985</c:v>
                </c:pt>
                <c:pt idx="32">
                  <c:v>1986</c:v>
                </c:pt>
                <c:pt idx="33">
                  <c:v>1987</c:v>
                </c:pt>
                <c:pt idx="34">
                  <c:v>1988</c:v>
                </c:pt>
                <c:pt idx="35">
                  <c:v>1989</c:v>
                </c:pt>
                <c:pt idx="36">
                  <c:v>1990</c:v>
                </c:pt>
                <c:pt idx="37">
                  <c:v>1991</c:v>
                </c:pt>
                <c:pt idx="38">
                  <c:v>1992</c:v>
                </c:pt>
                <c:pt idx="39">
                  <c:v>1993</c:v>
                </c:pt>
                <c:pt idx="40">
                  <c:v>1994</c:v>
                </c:pt>
                <c:pt idx="41">
                  <c:v>1995</c:v>
                </c:pt>
                <c:pt idx="42">
                  <c:v>1996</c:v>
                </c:pt>
                <c:pt idx="43">
                  <c:v>1997</c:v>
                </c:pt>
                <c:pt idx="44">
                  <c:v>1998</c:v>
                </c:pt>
                <c:pt idx="45">
                  <c:v>1999</c:v>
                </c:pt>
                <c:pt idx="46">
                  <c:v>2000</c:v>
                </c:pt>
                <c:pt idx="47">
                  <c:v>2001</c:v>
                </c:pt>
                <c:pt idx="48">
                  <c:v>2002</c:v>
                </c:pt>
                <c:pt idx="49">
                  <c:v>2003</c:v>
                </c:pt>
                <c:pt idx="50">
                  <c:v>2004</c:v>
                </c:pt>
                <c:pt idx="51">
                  <c:v>2005</c:v>
                </c:pt>
                <c:pt idx="52">
                  <c:v>2006</c:v>
                </c:pt>
                <c:pt idx="53">
                  <c:v>2007</c:v>
                </c:pt>
                <c:pt idx="54">
                  <c:v>2008</c:v>
                </c:pt>
              </c:numCache>
            </c:numRef>
          </c:cat>
          <c:val>
            <c:numRef>
              <c:f>Sheet1!$M$2:$M$57</c:f>
              <c:numCache>
                <c:formatCode>General</c:formatCode>
                <c:ptCount val="56"/>
                <c:pt idx="0">
                  <c:v>38.289962825278813</c:v>
                </c:pt>
                <c:pt idx="1">
                  <c:v>50</c:v>
                </c:pt>
                <c:pt idx="2">
                  <c:v>65.808823529411754</c:v>
                </c:pt>
                <c:pt idx="3">
                  <c:v>63.345195729537366</c:v>
                </c:pt>
                <c:pt idx="4">
                  <c:v>55.363321799307954</c:v>
                </c:pt>
                <c:pt idx="5">
                  <c:v>60.137457044673525</c:v>
                </c:pt>
                <c:pt idx="6">
                  <c:v>55.405405405405396</c:v>
                </c:pt>
                <c:pt idx="7">
                  <c:v>55.852842809364233</c:v>
                </c:pt>
                <c:pt idx="8">
                  <c:v>61.258278145695364</c:v>
                </c:pt>
                <c:pt idx="9">
                  <c:v>65.359477124182234</c:v>
                </c:pt>
                <c:pt idx="10">
                  <c:v>80</c:v>
                </c:pt>
                <c:pt idx="11">
                  <c:v>91.746031746031719</c:v>
                </c:pt>
                <c:pt idx="12">
                  <c:v>100.92592592592599</c:v>
                </c:pt>
                <c:pt idx="13">
                  <c:v>111.67664670658587</c:v>
                </c:pt>
                <c:pt idx="14">
                  <c:v>116.09195402298852</c:v>
                </c:pt>
                <c:pt idx="15">
                  <c:v>123.70572207084435</c:v>
                </c:pt>
                <c:pt idx="16">
                  <c:v>153.09278350515459</c:v>
                </c:pt>
                <c:pt idx="17">
                  <c:v>148.88888888889053</c:v>
                </c:pt>
                <c:pt idx="18">
                  <c:v>172.72727272727275</c:v>
                </c:pt>
                <c:pt idx="19">
                  <c:v>192.34234234234287</c:v>
                </c:pt>
                <c:pt idx="20">
                  <c:v>199.59432048681543</c:v>
                </c:pt>
                <c:pt idx="21">
                  <c:v>196.65427509293679</c:v>
                </c:pt>
                <c:pt idx="22">
                  <c:v>202.28471001757481</c:v>
                </c:pt>
                <c:pt idx="23">
                  <c:v>199.83498349834952</c:v>
                </c:pt>
                <c:pt idx="24">
                  <c:v>233.28220858895727</c:v>
                </c:pt>
                <c:pt idx="25">
                  <c:v>247.38292011019448</c:v>
                </c:pt>
                <c:pt idx="26">
                  <c:v>243.32524271844667</c:v>
                </c:pt>
                <c:pt idx="27">
                  <c:v>212.65126512651153</c:v>
                </c:pt>
                <c:pt idx="28">
                  <c:v>232.95336787564767</c:v>
                </c:pt>
                <c:pt idx="29">
                  <c:v>234.2369477911638</c:v>
                </c:pt>
                <c:pt idx="30">
                  <c:v>246.00577478344471</c:v>
                </c:pt>
                <c:pt idx="31">
                  <c:v>236.89591078067005</c:v>
                </c:pt>
                <c:pt idx="32">
                  <c:v>373.54014598540147</c:v>
                </c:pt>
                <c:pt idx="33">
                  <c:v>406.25</c:v>
                </c:pt>
                <c:pt idx="34">
                  <c:v>431.191885038039</c:v>
                </c:pt>
                <c:pt idx="35">
                  <c:v>505.72580645161077</c:v>
                </c:pt>
                <c:pt idx="36">
                  <c:v>620.35195103289948</c:v>
                </c:pt>
                <c:pt idx="37">
                  <c:v>652.34948604992667</c:v>
                </c:pt>
                <c:pt idx="38">
                  <c:v>595.65217391304338</c:v>
                </c:pt>
                <c:pt idx="39">
                  <c:v>557.99307958477505</c:v>
                </c:pt>
                <c:pt idx="40">
                  <c:v>932.59109311740849</c:v>
                </c:pt>
                <c:pt idx="41">
                  <c:v>1066.994750656168</c:v>
                </c:pt>
                <c:pt idx="42">
                  <c:v>1146.2077756532931</c:v>
                </c:pt>
                <c:pt idx="43">
                  <c:v>1143.8006230529595</c:v>
                </c:pt>
                <c:pt idx="44">
                  <c:v>1403.0061349693249</c:v>
                </c:pt>
                <c:pt idx="45">
                  <c:v>1383.6134453781419</c:v>
                </c:pt>
                <c:pt idx="46">
                  <c:v>1614.982578397213</c:v>
                </c:pt>
                <c:pt idx="47">
                  <c:v>2098.3625070581602</c:v>
                </c:pt>
                <c:pt idx="48">
                  <c:v>1995.2751528627061</c:v>
                </c:pt>
                <c:pt idx="49">
                  <c:v>1837.1195652173908</c:v>
                </c:pt>
                <c:pt idx="50">
                  <c:v>2103.8644785600845</c:v>
                </c:pt>
                <c:pt idx="51">
                  <c:v>2223.2462877623975</c:v>
                </c:pt>
                <c:pt idx="52">
                  <c:v>2704.9107142857315</c:v>
                </c:pt>
                <c:pt idx="53">
                  <c:v>1984.7081524360831</c:v>
                </c:pt>
                <c:pt idx="54">
                  <c:v>2296.5629354389207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539584"/>
        <c:axId val="139541504"/>
      </c:lineChart>
      <c:catAx>
        <c:axId val="139539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lang="fr-CA"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t-BR"/>
          </a:p>
        </c:txPr>
        <c:crossAx val="139541504"/>
        <c:crossesAt val="0"/>
        <c:auto val="1"/>
        <c:lblAlgn val="ctr"/>
        <c:lblOffset val="100"/>
        <c:tickLblSkip val="2"/>
        <c:tickMarkSkip val="1"/>
        <c:noMultiLvlLbl val="0"/>
      </c:catAx>
      <c:valAx>
        <c:axId val="139541504"/>
        <c:scaling>
          <c:orientation val="minMax"/>
          <c:max val="3000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fr-CA"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t-BR"/>
          </a:p>
        </c:txPr>
        <c:crossAx val="139539584"/>
        <c:crosses val="autoZero"/>
        <c:crossBetween val="between"/>
        <c:minorUnit val="20"/>
      </c:valAx>
      <c:spPr>
        <a:solidFill>
          <a:schemeClr val="bg1"/>
        </a:solidFill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t-BR"/>
          </a:p>
        </c:txPr>
      </c:legendEntry>
      <c:legendEntry>
        <c:idx val="1"/>
        <c:txPr>
          <a:bodyPr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t-BR"/>
          </a:p>
        </c:txPr>
      </c:legendEntry>
      <c:layout>
        <c:manualLayout>
          <c:xMode val="edge"/>
          <c:yMode val="edge"/>
          <c:x val="0.23876761932536344"/>
          <c:y val="0.9247256329758019"/>
          <c:w val="0.48055835034509581"/>
          <c:h val="7.0146818923327914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lang="fr-CA"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pt-BR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2186" cy="46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6104" y="0"/>
            <a:ext cx="3042186" cy="46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8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8029"/>
            <a:ext cx="3042186" cy="466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8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6104" y="8838029"/>
            <a:ext cx="3042186" cy="466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DCE6462-A2E2-4426-BEB5-5AA35664215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9496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2186" cy="46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6104" y="0"/>
            <a:ext cx="3042186" cy="46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1375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67" y="4420500"/>
            <a:ext cx="5616594" cy="418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Clique para editar os estilos do texto mestre</a:t>
            </a:r>
          </a:p>
          <a:p>
            <a:pPr lvl="1"/>
            <a:r>
              <a:rPr lang="en-GB" noProof="0" smtClean="0"/>
              <a:t>Segundo nível</a:t>
            </a:r>
          </a:p>
          <a:p>
            <a:pPr lvl="2"/>
            <a:r>
              <a:rPr lang="en-GB" noProof="0" smtClean="0"/>
              <a:t>Terceiro nível</a:t>
            </a:r>
          </a:p>
          <a:p>
            <a:pPr lvl="3"/>
            <a:r>
              <a:rPr lang="en-GB" noProof="0" smtClean="0"/>
              <a:t>Quarto nível</a:t>
            </a:r>
          </a:p>
          <a:p>
            <a:pPr lvl="4"/>
            <a:r>
              <a:rPr lang="en-GB" noProof="0" smtClean="0"/>
              <a:t>Quinto nível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8029"/>
            <a:ext cx="3042186" cy="466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6104" y="8838029"/>
            <a:ext cx="3042186" cy="466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9ED9F7D-A438-4F6A-B2FA-47EC6F16602F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0553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A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976105" y="8839516"/>
            <a:ext cx="3042186" cy="464924"/>
          </a:xfrm>
          <a:noFill/>
        </p:spPr>
        <p:txBody>
          <a:bodyPr/>
          <a:lstStyle/>
          <a:p>
            <a:fld id="{D692CCE3-764F-40A9-8E7B-975CFC38E5E5}" type="slidenum">
              <a:rPr lang="fr-CA" smtClean="0"/>
              <a:pPr/>
              <a:t>6</a:t>
            </a:fld>
            <a:endParaRPr lang="fr-C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5550" y="722313"/>
            <a:ext cx="4613275" cy="346075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3360" y="4399704"/>
            <a:ext cx="5139004" cy="4182839"/>
          </a:xfrm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2B747-D952-426E-B02C-B76E4BD97951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9185B-3294-4B68-9126-0082F404DD52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99711-44A8-4689-9810-7654B822B007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C4855-881C-44DF-93C8-96958A390682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25A12-6CD8-4EF2-A9FC-E7EDB34E1690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7C76C-A575-4204-96EC-90D40BD1CF34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DB817-F267-453C-A15D-E7EC5134A95F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48FBB-64E2-41DE-BA52-8E553670EBBB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83058-F9DA-463B-AB63-C9AE07D43B67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DBFD7-5E96-4BF5-A0AC-7E1AB8CC61D6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69C7D-F84C-450C-A506-ED94B7D948D9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7A68C-54ED-4EE2-8F49-3A37A8F6C003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340D6-7597-4555-BF55-624825C74EDC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68BC6-6FC1-4DDB-877F-7F765085AEB7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estilo do título mestre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os estilos do texto mestre</a:t>
            </a:r>
          </a:p>
          <a:p>
            <a:pPr lvl="1"/>
            <a:r>
              <a:rPr lang="en-GB" smtClean="0"/>
              <a:t>Segundo nível</a:t>
            </a:r>
          </a:p>
          <a:p>
            <a:pPr lvl="2"/>
            <a:r>
              <a:rPr lang="en-GB" smtClean="0"/>
              <a:t>Terceiro nível</a:t>
            </a:r>
          </a:p>
          <a:p>
            <a:pPr lvl="3"/>
            <a:r>
              <a:rPr lang="en-GB" smtClean="0"/>
              <a:t>Quarto nível</a:t>
            </a:r>
          </a:p>
          <a:p>
            <a:pPr lvl="4"/>
            <a:r>
              <a:rPr lang="en-GB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94106DC-FEBE-4BE0-8B1F-AB2C42B72559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ff.org.br/" TargetMode="External"/><Relationship Id="rId2" Type="http://schemas.openxmlformats.org/officeDocument/2006/relationships/hyperlink" Target="mailto:cebrim@cff.org.br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ctrTitle"/>
          </p:nvPr>
        </p:nvSpPr>
        <p:spPr>
          <a:xfrm>
            <a:off x="179512" y="1268413"/>
            <a:ext cx="8712968" cy="2232595"/>
          </a:xfrm>
        </p:spPr>
        <p:txBody>
          <a:bodyPr/>
          <a:lstStyle/>
          <a:p>
            <a:pPr eaLnBrk="1" hangingPunct="1"/>
            <a:r>
              <a:rPr lang="pt-BR" sz="3200" b="1" dirty="0" smtClean="0">
                <a:solidFill>
                  <a:srgbClr val="0000FF"/>
                </a:solidFill>
              </a:rPr>
              <a:t/>
            </a:r>
            <a:br>
              <a:rPr lang="pt-BR" sz="3200" b="1" dirty="0" smtClean="0">
                <a:solidFill>
                  <a:srgbClr val="0000FF"/>
                </a:solidFill>
              </a:rPr>
            </a:br>
            <a:r>
              <a:rPr lang="pt-BR" sz="3200" b="1" dirty="0" smtClean="0">
                <a:solidFill>
                  <a:srgbClr val="0000FF"/>
                </a:solidFill>
              </a:rPr>
              <a:t/>
            </a:r>
            <a:br>
              <a:rPr lang="pt-BR" sz="3200" b="1" dirty="0" smtClean="0">
                <a:solidFill>
                  <a:srgbClr val="0000FF"/>
                </a:solidFill>
              </a:rPr>
            </a:br>
            <a:r>
              <a:rPr lang="pt-BR" sz="3200" b="1" dirty="0" smtClean="0">
                <a:solidFill>
                  <a:srgbClr val="0000FF"/>
                </a:solidFill>
              </a:rPr>
              <a:t/>
            </a:r>
            <a:br>
              <a:rPr lang="pt-BR" sz="3200" b="1" dirty="0" smtClean="0">
                <a:solidFill>
                  <a:srgbClr val="0000FF"/>
                </a:solidFill>
              </a:rPr>
            </a:br>
            <a:r>
              <a:rPr lang="pt-BR" sz="3200" b="1" dirty="0" smtClean="0">
                <a:solidFill>
                  <a:srgbClr val="0000FF"/>
                </a:solidFill>
              </a:rPr>
              <a:t/>
            </a:r>
            <a:br>
              <a:rPr lang="pt-BR" sz="3200" b="1" dirty="0" smtClean="0">
                <a:solidFill>
                  <a:srgbClr val="0000FF"/>
                </a:solidFill>
              </a:rPr>
            </a:br>
            <a:r>
              <a:rPr lang="pt-BR" sz="3200" b="1" dirty="0" smtClean="0">
                <a:solidFill>
                  <a:srgbClr val="0000FF"/>
                </a:solidFill>
              </a:rPr>
              <a:t>I Seminário Farmácia: Ciência e Tecnologia a favor da vida</a:t>
            </a:r>
            <a:br>
              <a:rPr lang="pt-BR" sz="3200" b="1" dirty="0" smtClean="0">
                <a:solidFill>
                  <a:srgbClr val="0000FF"/>
                </a:solidFill>
              </a:rPr>
            </a:br>
            <a:r>
              <a:rPr lang="pt-BR" sz="3200" b="1" dirty="0" smtClean="0">
                <a:solidFill>
                  <a:srgbClr val="0000FF"/>
                </a:solidFill>
              </a:rPr>
              <a:t/>
            </a:r>
            <a:br>
              <a:rPr lang="pt-BR" sz="3200" b="1" dirty="0" smtClean="0">
                <a:solidFill>
                  <a:srgbClr val="0000FF"/>
                </a:solidFill>
              </a:rPr>
            </a:br>
            <a:r>
              <a:rPr lang="pt-BR" sz="3200" b="1" dirty="0" smtClean="0">
                <a:solidFill>
                  <a:srgbClr val="FF0000"/>
                </a:solidFill>
              </a:rPr>
              <a:t>Conselho Federal de Farmácia</a:t>
            </a:r>
            <a:r>
              <a:rPr lang="pt-BR" sz="3200" b="1" dirty="0" smtClean="0">
                <a:solidFill>
                  <a:srgbClr val="0000FF"/>
                </a:solidFill>
              </a:rPr>
              <a:t/>
            </a:r>
            <a:br>
              <a:rPr lang="pt-BR" sz="3200" b="1" dirty="0" smtClean="0">
                <a:solidFill>
                  <a:srgbClr val="0000FF"/>
                </a:solidFill>
              </a:rPr>
            </a:br>
            <a:r>
              <a:rPr lang="pt-BR" sz="3200" b="1" dirty="0" smtClean="0">
                <a:solidFill>
                  <a:srgbClr val="0000FF"/>
                </a:solidFill>
              </a:rPr>
              <a:t/>
            </a:r>
            <a:br>
              <a:rPr lang="pt-BR" sz="3200" b="1" dirty="0" smtClean="0">
                <a:solidFill>
                  <a:srgbClr val="0000FF"/>
                </a:solidFill>
              </a:rPr>
            </a:br>
            <a:r>
              <a:rPr lang="pt-BR" sz="3200" b="1" dirty="0" smtClean="0">
                <a:solidFill>
                  <a:srgbClr val="0000FF"/>
                </a:solidFill>
              </a:rPr>
              <a:t/>
            </a:r>
            <a:br>
              <a:rPr lang="pt-BR" sz="3200" b="1" dirty="0" smtClean="0">
                <a:solidFill>
                  <a:srgbClr val="0000FF"/>
                </a:solidFill>
              </a:rPr>
            </a:br>
            <a:endParaRPr lang="pt-BR" sz="3200" b="1" dirty="0" smtClean="0">
              <a:solidFill>
                <a:srgbClr val="0000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4293096"/>
            <a:ext cx="8208962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 smtClean="0"/>
              <a:t>Farm. Rogério </a:t>
            </a:r>
            <a:r>
              <a:rPr lang="pt-BR" sz="2000" dirty="0" err="1" smtClean="0"/>
              <a:t>Hoefler</a:t>
            </a:r>
            <a:endParaRPr lang="pt-BR" sz="20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2000" dirty="0" smtClean="0"/>
              <a:t>Conselho Federal de Farmácia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 smtClean="0"/>
              <a:t>Centro Brasileiro de Informação sobre Medicamentos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 smtClean="0"/>
              <a:t>(</a:t>
            </a:r>
            <a:r>
              <a:rPr lang="pt-BR" sz="2000" dirty="0" err="1" smtClean="0"/>
              <a:t>Cebrim</a:t>
            </a:r>
            <a:r>
              <a:rPr lang="pt-BR" sz="2000" dirty="0" smtClean="0"/>
              <a:t>/CFF)</a:t>
            </a:r>
          </a:p>
        </p:txBody>
      </p:sp>
    </p:spTree>
    <p:extLst>
      <p:ext uri="{BB962C8B-B14F-4D97-AF65-F5344CB8AC3E}">
        <p14:creationId xmlns:p14="http://schemas.microsoft.com/office/powerpoint/2010/main" val="385981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67544" y="620688"/>
            <a:ext cx="8030096" cy="6081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2400" b="1" kern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Pesquisa em Universidades Públicas</a:t>
            </a:r>
          </a:p>
          <a:p>
            <a:pPr algn="ctr">
              <a:defRPr/>
            </a:pPr>
            <a:endParaRPr lang="en-CA" sz="3600" kern="0" dirty="0">
              <a:solidFill>
                <a:srgbClr val="FFFF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0963" name="Rectangle 3"/>
          <p:cNvSpPr txBox="1">
            <a:spLocks noChangeArrowheads="1"/>
          </p:cNvSpPr>
          <p:nvPr/>
        </p:nvSpPr>
        <p:spPr bwMode="auto">
          <a:xfrm>
            <a:off x="0" y="908720"/>
            <a:ext cx="8715375" cy="4373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0"/>
              </a:spcBef>
              <a:buFontTx/>
              <a:buChar char="•"/>
            </a:pPr>
            <a:endParaRPr lang="fr-CA" sz="2000" b="1" u="sng" dirty="0" smtClean="0">
              <a:cs typeface="Arial" charset="0"/>
            </a:endParaRPr>
          </a:p>
          <a:p>
            <a:pPr marL="342900" indent="-342900">
              <a:spcBef>
                <a:spcPts val="0"/>
              </a:spcBef>
              <a:buFontTx/>
              <a:buChar char="•"/>
            </a:pPr>
            <a:r>
              <a:rPr lang="fr-CA" sz="2000" b="1" u="sng" dirty="0" smtClean="0">
                <a:cs typeface="Arial" charset="0"/>
              </a:rPr>
              <a:t>Missão:</a:t>
            </a:r>
            <a:r>
              <a:rPr lang="fr-CA" sz="2000" dirty="0" smtClean="0">
                <a:cs typeface="Arial" charset="0"/>
              </a:rPr>
              <a:t> meio para formação de recursos humanos.</a:t>
            </a:r>
          </a:p>
          <a:p>
            <a:pPr marL="342900" indent="-342900">
              <a:spcBef>
                <a:spcPts val="0"/>
              </a:spcBef>
              <a:buFontTx/>
              <a:buChar char="•"/>
            </a:pPr>
            <a:endParaRPr lang="fr-CA" sz="2400" b="1" u="sng" dirty="0" smtClean="0">
              <a:cs typeface="Arial" charset="0"/>
            </a:endParaRPr>
          </a:p>
          <a:p>
            <a:pPr marL="342900" indent="-342900">
              <a:spcBef>
                <a:spcPts val="0"/>
              </a:spcBef>
              <a:buFontTx/>
              <a:buChar char="•"/>
            </a:pPr>
            <a:r>
              <a:rPr lang="fr-CA" sz="2000" b="1" u="sng" dirty="0" smtClean="0">
                <a:cs typeface="Arial" charset="0"/>
              </a:rPr>
              <a:t>Natureza:</a:t>
            </a:r>
            <a:r>
              <a:rPr lang="fr-CA" sz="2000" dirty="0" smtClean="0">
                <a:cs typeface="Arial" charset="0"/>
              </a:rPr>
              <a:t> pesquisa básica (principalmente).</a:t>
            </a:r>
          </a:p>
          <a:p>
            <a:pPr marL="342900" indent="-342900">
              <a:spcBef>
                <a:spcPts val="0"/>
              </a:spcBef>
            </a:pPr>
            <a:endParaRPr lang="fr-CA" sz="2000" dirty="0" smtClean="0">
              <a:cs typeface="Arial" charset="0"/>
            </a:endParaRPr>
          </a:p>
          <a:p>
            <a:pPr marL="342900" indent="-342900">
              <a:spcBef>
                <a:spcPts val="0"/>
              </a:spcBef>
              <a:buFontTx/>
              <a:buChar char="•"/>
            </a:pPr>
            <a:r>
              <a:rPr lang="fr-CA" sz="2000" b="1" u="sng" dirty="0" smtClean="0">
                <a:cs typeface="Arial" charset="0"/>
              </a:rPr>
              <a:t>Tempo para conclusão: </a:t>
            </a:r>
            <a:r>
              <a:rPr lang="fr-CA" sz="2000" dirty="0" smtClean="0">
                <a:cs typeface="Arial" charset="0"/>
              </a:rPr>
              <a:t>longo prazo.</a:t>
            </a:r>
          </a:p>
          <a:p>
            <a:pPr>
              <a:spcBef>
                <a:spcPts val="0"/>
              </a:spcBef>
            </a:pPr>
            <a:endParaRPr lang="fr-CA" sz="2000" dirty="0">
              <a:cs typeface="Arial" charset="0"/>
            </a:endParaRPr>
          </a:p>
          <a:p>
            <a:pPr marL="342900" indent="-342900">
              <a:spcBef>
                <a:spcPts val="0"/>
              </a:spcBef>
              <a:buFontTx/>
              <a:buChar char="•"/>
            </a:pPr>
            <a:r>
              <a:rPr lang="fr-CA" sz="2000" b="1" u="sng" dirty="0" smtClean="0">
                <a:cs typeface="Arial" charset="0"/>
              </a:rPr>
              <a:t>Motivação:</a:t>
            </a:r>
            <a:r>
              <a:rPr lang="fr-CA" sz="2000" dirty="0" smtClean="0">
                <a:cs typeface="Arial" charset="0"/>
              </a:rPr>
              <a:t> puramente intelectual.</a:t>
            </a:r>
          </a:p>
          <a:p>
            <a:pPr>
              <a:spcBef>
                <a:spcPts val="0"/>
              </a:spcBef>
            </a:pPr>
            <a:endParaRPr lang="fr-CA" sz="2000" dirty="0">
              <a:cs typeface="Arial" charset="0"/>
            </a:endParaRPr>
          </a:p>
          <a:p>
            <a:pPr marL="342900" indent="-342900">
              <a:spcBef>
                <a:spcPts val="0"/>
              </a:spcBef>
              <a:buFontTx/>
              <a:buChar char="•"/>
            </a:pPr>
            <a:r>
              <a:rPr lang="fr-CA" sz="2000" b="1" u="sng" dirty="0" smtClean="0">
                <a:cs typeface="Arial" charset="0"/>
              </a:rPr>
              <a:t>Informações relevantes: </a:t>
            </a:r>
            <a:r>
              <a:rPr lang="fr-CA" sz="2000" dirty="0" smtClean="0">
                <a:cs typeface="Arial" charset="0"/>
              </a:rPr>
              <a:t>divulgação incentivada sem restrições (teses, dissertações e artigos).</a:t>
            </a:r>
          </a:p>
          <a:p>
            <a:pPr>
              <a:spcBef>
                <a:spcPts val="0"/>
              </a:spcBef>
            </a:pPr>
            <a:endParaRPr lang="fr-CA" sz="2000" dirty="0" smtClean="0">
              <a:cs typeface="Arial" charset="0"/>
            </a:endParaRPr>
          </a:p>
          <a:p>
            <a:pPr marL="342900" indent="-342900">
              <a:spcBef>
                <a:spcPts val="0"/>
              </a:spcBef>
              <a:buFontTx/>
              <a:buChar char="•"/>
            </a:pPr>
            <a:r>
              <a:rPr lang="fr-CA" sz="2000" b="1" u="sng" dirty="0" smtClean="0">
                <a:cs typeface="Arial" charset="0"/>
              </a:rPr>
              <a:t>Processo decisório: </a:t>
            </a:r>
            <a:r>
              <a:rPr lang="fr-CA" sz="2000" dirty="0" smtClean="0">
                <a:cs typeface="Arial" charset="0"/>
              </a:rPr>
              <a:t>lento e em colegiados.</a:t>
            </a:r>
          </a:p>
          <a:p>
            <a:pPr marL="342900" indent="-342900">
              <a:spcBef>
                <a:spcPts val="0"/>
              </a:spcBef>
            </a:pPr>
            <a:endParaRPr lang="fr-CA" sz="2000" b="1" u="sng" dirty="0" smtClean="0">
              <a:cs typeface="Arial" charset="0"/>
            </a:endParaRPr>
          </a:p>
          <a:p>
            <a:pPr marL="342900" indent="-342900">
              <a:spcBef>
                <a:spcPts val="0"/>
              </a:spcBef>
              <a:buFontTx/>
              <a:buChar char="•"/>
            </a:pPr>
            <a:r>
              <a:rPr lang="fr-CA" sz="2000" b="1" u="sng" dirty="0" smtClean="0">
                <a:cs typeface="Arial" charset="0"/>
              </a:rPr>
              <a:t>Estrutura organizacional: </a:t>
            </a:r>
            <a:r>
              <a:rPr lang="fr-CA" sz="2000" dirty="0" smtClean="0">
                <a:cs typeface="Arial" charset="0"/>
              </a:rPr>
              <a:t>complexa e com equipes descentralizadas.</a:t>
            </a:r>
          </a:p>
          <a:p>
            <a:pPr marL="342900" indent="-342900" algn="r">
              <a:spcBef>
                <a:spcPts val="0"/>
              </a:spcBef>
              <a:buFontTx/>
              <a:buChar char="•"/>
            </a:pPr>
            <a:endParaRPr lang="fr-CA" sz="2000" dirty="0" smtClean="0">
              <a:cs typeface="Arial" charset="0"/>
            </a:endParaRPr>
          </a:p>
          <a:p>
            <a:pPr marL="342900" indent="-342900" algn="r">
              <a:spcBef>
                <a:spcPts val="0"/>
              </a:spcBef>
            </a:pPr>
            <a:r>
              <a:rPr lang="fr-CA" sz="2000" dirty="0" smtClean="0">
                <a:cs typeface="Arial" charset="0"/>
              </a:rPr>
              <a:t>(</a:t>
            </a:r>
            <a:r>
              <a:rPr lang="fr-CA" sz="2000" i="1" dirty="0" smtClean="0">
                <a:cs typeface="Arial" charset="0"/>
              </a:rPr>
              <a:t>Stal e Souza, 1998</a:t>
            </a:r>
            <a:r>
              <a:rPr lang="fr-CA" sz="2000" dirty="0" smtClean="0">
                <a:cs typeface="Arial" charset="0"/>
              </a:rPr>
              <a:t>)</a:t>
            </a:r>
          </a:p>
          <a:p>
            <a:pPr marL="342900" indent="-342900">
              <a:spcBef>
                <a:spcPts val="0"/>
              </a:spcBef>
            </a:pPr>
            <a:endParaRPr lang="fr-CA" sz="2000" dirty="0">
              <a:cs typeface="Arial" charset="0"/>
            </a:endParaRPr>
          </a:p>
          <a:p>
            <a:pPr marL="342900" indent="-342900" algn="r">
              <a:lnSpc>
                <a:spcPct val="150000"/>
              </a:lnSpc>
              <a:spcBef>
                <a:spcPct val="20000"/>
              </a:spcBef>
            </a:pPr>
            <a:endParaRPr lang="fr-CA" sz="2400" dirty="0" smtClean="0">
              <a:cs typeface="Arial" charset="0"/>
            </a:endParaRPr>
          </a:p>
          <a:p>
            <a:pPr marL="342900" indent="-342900">
              <a:spcBef>
                <a:spcPct val="20000"/>
              </a:spcBef>
            </a:pPr>
            <a:endParaRPr lang="fr-CA" sz="2800" b="1" dirty="0">
              <a:cs typeface="Arial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259632" y="188640"/>
            <a:ext cx="633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kern="0" dirty="0" smtClean="0">
                <a:solidFill>
                  <a:srgbClr val="FF0000"/>
                </a:solidFill>
              </a:rPr>
              <a:t>Ciência e Tecnologia a favor da vida</a:t>
            </a:r>
            <a:endParaRPr lang="pt-B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3568" y="908720"/>
            <a:ext cx="8030096" cy="6081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2400" b="1" kern="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Informação </a:t>
            </a:r>
            <a:r>
              <a:rPr lang="pt-BR" sz="2400" b="1" kern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Útil sobre Tecnologias em Saúde </a:t>
            </a:r>
          </a:p>
          <a:p>
            <a:pPr algn="ctr">
              <a:defRPr/>
            </a:pPr>
            <a:endParaRPr lang="en-CA" sz="3600" kern="0" dirty="0">
              <a:solidFill>
                <a:srgbClr val="FFFF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0963" name="Rectangle 3"/>
          <p:cNvSpPr txBox="1">
            <a:spLocks noChangeArrowheads="1"/>
          </p:cNvSpPr>
          <p:nvPr/>
        </p:nvSpPr>
        <p:spPr bwMode="auto">
          <a:xfrm>
            <a:off x="-1" y="1484784"/>
            <a:ext cx="8715375" cy="502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0"/>
              </a:spcBef>
              <a:buFontTx/>
              <a:buChar char="•"/>
            </a:pPr>
            <a:endParaRPr lang="fr-CA" sz="2000" b="1" u="sng" dirty="0" smtClean="0">
              <a:cs typeface="Arial" charset="0"/>
            </a:endParaRPr>
          </a:p>
          <a:p>
            <a:pPr marL="342900" indent="-342900">
              <a:spcBef>
                <a:spcPts val="0"/>
              </a:spcBef>
              <a:buFontTx/>
              <a:buChar char="•"/>
            </a:pPr>
            <a:r>
              <a:rPr lang="fr-CA" sz="2000" b="1" u="sng" dirty="0" smtClean="0">
                <a:cs typeface="Arial" charset="0"/>
              </a:rPr>
              <a:t>Independente:</a:t>
            </a:r>
            <a:r>
              <a:rPr lang="fr-CA" sz="2000" dirty="0" smtClean="0">
                <a:cs typeface="Arial" charset="0"/>
              </a:rPr>
              <a:t> isenta de viés político ou mercadológico.</a:t>
            </a:r>
          </a:p>
          <a:p>
            <a:pPr marL="342900" indent="-342900">
              <a:spcBef>
                <a:spcPts val="0"/>
              </a:spcBef>
              <a:buFontTx/>
              <a:buChar char="•"/>
            </a:pPr>
            <a:endParaRPr lang="fr-CA" sz="2400" b="1" u="sng" dirty="0" smtClean="0">
              <a:cs typeface="Arial" charset="0"/>
            </a:endParaRPr>
          </a:p>
          <a:p>
            <a:pPr marL="342900" indent="-342900">
              <a:spcBef>
                <a:spcPts val="0"/>
              </a:spcBef>
              <a:buFontTx/>
              <a:buChar char="•"/>
            </a:pPr>
            <a:r>
              <a:rPr lang="fr-CA" sz="2000" b="1" u="sng" dirty="0" smtClean="0">
                <a:cs typeface="Arial" charset="0"/>
              </a:rPr>
              <a:t>Confiável</a:t>
            </a:r>
            <a:r>
              <a:rPr lang="fr-CA" sz="2000" b="1" u="sng" dirty="0">
                <a:cs typeface="Arial" charset="0"/>
              </a:rPr>
              <a:t>:</a:t>
            </a:r>
            <a:r>
              <a:rPr lang="fr-CA" sz="2000" dirty="0">
                <a:cs typeface="Arial" charset="0"/>
              </a:rPr>
              <a:t> </a:t>
            </a:r>
            <a:r>
              <a:rPr lang="fr-CA" sz="2000" dirty="0" smtClean="0">
                <a:cs typeface="Arial" charset="0"/>
              </a:rPr>
              <a:t>fundamentada nas melhores </a:t>
            </a:r>
            <a:r>
              <a:rPr lang="fr-CA" sz="2000" dirty="0">
                <a:cs typeface="Arial" charset="0"/>
              </a:rPr>
              <a:t>evidências, imparcial e atual, com completa transparência sobre autoria e financiamento</a:t>
            </a:r>
            <a:r>
              <a:rPr lang="fr-CA" sz="2000" dirty="0" smtClean="0">
                <a:cs typeface="Arial" charset="0"/>
              </a:rPr>
              <a:t>.</a:t>
            </a:r>
          </a:p>
          <a:p>
            <a:pPr>
              <a:spcBef>
                <a:spcPts val="0"/>
              </a:spcBef>
            </a:pPr>
            <a:endParaRPr lang="fr-CA" sz="2000" dirty="0">
              <a:cs typeface="Arial" charset="0"/>
            </a:endParaRPr>
          </a:p>
          <a:p>
            <a:pPr marL="342900" indent="-342900">
              <a:spcBef>
                <a:spcPts val="0"/>
              </a:spcBef>
              <a:buFontTx/>
              <a:buChar char="•"/>
            </a:pPr>
            <a:r>
              <a:rPr lang="fr-CA" sz="2000" b="1" u="sng" dirty="0" smtClean="0">
                <a:cs typeface="Arial" charset="0"/>
              </a:rPr>
              <a:t>Comparativa</a:t>
            </a:r>
            <a:r>
              <a:rPr lang="fr-CA" sz="2000" b="1" u="sng" dirty="0">
                <a:cs typeface="Arial" charset="0"/>
              </a:rPr>
              <a:t>:</a:t>
            </a:r>
            <a:r>
              <a:rPr lang="fr-CA" sz="2000" dirty="0">
                <a:cs typeface="Arial" charset="0"/>
              </a:rPr>
              <a:t> apresenta benefícios e </a:t>
            </a:r>
            <a:r>
              <a:rPr lang="fr-CA" sz="2000" dirty="0" smtClean="0">
                <a:cs typeface="Arial" charset="0"/>
              </a:rPr>
              <a:t>riscos, comparativos, entre tratamentos </a:t>
            </a:r>
            <a:r>
              <a:rPr lang="fr-CA" sz="2000" dirty="0">
                <a:cs typeface="Arial" charset="0"/>
              </a:rPr>
              <a:t>disponíveis </a:t>
            </a:r>
            <a:r>
              <a:rPr lang="fr-CA" sz="2000" dirty="0" smtClean="0">
                <a:cs typeface="Arial" charset="0"/>
              </a:rPr>
              <a:t>(e opção </a:t>
            </a:r>
            <a:r>
              <a:rPr lang="fr-CA" sz="2000" dirty="0">
                <a:cs typeface="Arial" charset="0"/>
              </a:rPr>
              <a:t>de não tratar), </a:t>
            </a:r>
            <a:r>
              <a:rPr lang="fr-CA" sz="2000" dirty="0" smtClean="0">
                <a:cs typeface="Arial" charset="0"/>
              </a:rPr>
              <a:t>e fornece dados sobre prognóstico.</a:t>
            </a:r>
          </a:p>
          <a:p>
            <a:pPr>
              <a:spcBef>
                <a:spcPts val="0"/>
              </a:spcBef>
            </a:pPr>
            <a:endParaRPr lang="fr-CA" sz="2000" dirty="0">
              <a:cs typeface="Arial" charset="0"/>
            </a:endParaRPr>
          </a:p>
          <a:p>
            <a:pPr marL="342900" indent="-342900">
              <a:spcBef>
                <a:spcPts val="0"/>
              </a:spcBef>
              <a:buFontTx/>
              <a:buChar char="•"/>
            </a:pPr>
            <a:r>
              <a:rPr lang="fr-CA" sz="2000" b="1" u="sng" dirty="0">
                <a:cs typeface="Arial" charset="0"/>
              </a:rPr>
              <a:t>Adaptada aos usuários: </a:t>
            </a:r>
            <a:r>
              <a:rPr lang="fr-CA" sz="2000" dirty="0">
                <a:cs typeface="Arial" charset="0"/>
              </a:rPr>
              <a:t>compreensível, acessível e culturalmente </a:t>
            </a:r>
            <a:r>
              <a:rPr lang="fr-CA" sz="2000" dirty="0" smtClean="0">
                <a:cs typeface="Arial" charset="0"/>
              </a:rPr>
              <a:t>apropriada</a:t>
            </a:r>
            <a:r>
              <a:rPr lang="fr-CA" sz="2000" dirty="0">
                <a:cs typeface="Arial" charset="0"/>
              </a:rPr>
              <a:t>.</a:t>
            </a:r>
          </a:p>
          <a:p>
            <a:pPr marL="342900" indent="-342900" algn="r">
              <a:lnSpc>
                <a:spcPct val="150000"/>
              </a:lnSpc>
              <a:spcBef>
                <a:spcPct val="20000"/>
              </a:spcBef>
            </a:pPr>
            <a:endParaRPr lang="fr-CA" sz="2400" dirty="0" smtClean="0">
              <a:cs typeface="Arial" charset="0"/>
            </a:endParaRPr>
          </a:p>
          <a:p>
            <a:pPr marL="342900" indent="-342900" algn="r">
              <a:lnSpc>
                <a:spcPct val="150000"/>
              </a:lnSpc>
              <a:spcBef>
                <a:spcPct val="20000"/>
              </a:spcBef>
            </a:pPr>
            <a:r>
              <a:rPr lang="fr-CA" dirty="0" smtClean="0">
                <a:cs typeface="Arial" charset="0"/>
              </a:rPr>
              <a:t>(</a:t>
            </a:r>
            <a:r>
              <a:rPr lang="fr-CA" i="1" dirty="0">
                <a:cs typeface="Arial" charset="0"/>
              </a:rPr>
              <a:t>ISDB &amp; MiEF, março 2009</a:t>
            </a:r>
            <a:r>
              <a:rPr lang="fr-CA" dirty="0">
                <a:cs typeface="Arial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endParaRPr lang="fr-CA" sz="2800" b="1" dirty="0">
              <a:cs typeface="Arial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259632" y="332656"/>
            <a:ext cx="633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kern="0" dirty="0" smtClean="0">
                <a:solidFill>
                  <a:srgbClr val="FF0000"/>
                </a:solidFill>
              </a:rPr>
              <a:t>Ciência e Tecnologia a favor da vida</a:t>
            </a:r>
            <a:endParaRPr lang="pt-B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rgbClr val="0000FF"/>
                </a:solidFill>
              </a:rPr>
              <a:t>Conselho Federal de Farmácia</a:t>
            </a:r>
            <a:br>
              <a:rPr lang="pt-BR" sz="2400" b="1" dirty="0" smtClean="0">
                <a:solidFill>
                  <a:srgbClr val="0000FF"/>
                </a:solidFill>
              </a:rPr>
            </a:br>
            <a:r>
              <a:rPr lang="pt-BR" sz="2400" b="1" dirty="0" smtClean="0">
                <a:solidFill>
                  <a:srgbClr val="0000FF"/>
                </a:solidFill>
              </a:rPr>
              <a:t>Centro Brasileiro de Informação sobre Medicamentos</a:t>
            </a:r>
            <a:br>
              <a:rPr lang="pt-BR" sz="2400" b="1" dirty="0" smtClean="0">
                <a:solidFill>
                  <a:srgbClr val="0000FF"/>
                </a:solidFill>
              </a:rPr>
            </a:br>
            <a:r>
              <a:rPr lang="pt-BR" sz="2400" b="1" dirty="0" err="1" smtClean="0">
                <a:solidFill>
                  <a:srgbClr val="0000FF"/>
                </a:solidFill>
              </a:rPr>
              <a:t>Cebrim</a:t>
            </a:r>
            <a:r>
              <a:rPr lang="pt-BR" sz="2400" b="1" dirty="0" smtClean="0">
                <a:solidFill>
                  <a:srgbClr val="0000FF"/>
                </a:solidFill>
              </a:rPr>
              <a:t>/CFF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2204864"/>
            <a:ext cx="8064896" cy="3670920"/>
          </a:xfrm>
        </p:spPr>
        <p:txBody>
          <a:bodyPr/>
          <a:lstStyle/>
          <a:p>
            <a:pPr marL="0" indent="0" algn="ctr">
              <a:buNone/>
            </a:pPr>
            <a:r>
              <a:rPr lang="pt-BR" sz="2400" b="1" dirty="0" smtClean="0"/>
              <a:t>Contatos:</a:t>
            </a:r>
          </a:p>
          <a:p>
            <a:pPr marL="0" indent="0" algn="ctr">
              <a:buNone/>
            </a:pPr>
            <a:endParaRPr lang="pt-BR" sz="2400" b="1" dirty="0"/>
          </a:p>
          <a:p>
            <a:pPr marL="0" indent="0" algn="ctr">
              <a:buNone/>
            </a:pPr>
            <a:r>
              <a:rPr lang="pt-BR" sz="2400" dirty="0" smtClean="0"/>
              <a:t>SBS Quadra 01 Bloco K Ed. Seguradoras 8° Andar</a:t>
            </a:r>
          </a:p>
          <a:p>
            <a:pPr marL="0" indent="0" algn="ctr">
              <a:buNone/>
            </a:pPr>
            <a:r>
              <a:rPr lang="pt-BR" sz="2400" dirty="0" smtClean="0"/>
              <a:t>Brasília - DF</a:t>
            </a:r>
          </a:p>
          <a:p>
            <a:pPr marL="0" indent="0" algn="ctr">
              <a:buNone/>
            </a:pPr>
            <a:r>
              <a:rPr lang="pt-BR" sz="2400" dirty="0" err="1" smtClean="0"/>
              <a:t>Tel</a:t>
            </a:r>
            <a:r>
              <a:rPr lang="pt-BR" sz="2400" dirty="0" smtClean="0"/>
              <a:t>: (61) 3255-6550</a:t>
            </a:r>
          </a:p>
          <a:p>
            <a:pPr marL="0" indent="0" algn="ctr">
              <a:buNone/>
            </a:pPr>
            <a:r>
              <a:rPr lang="pt-BR" sz="2400" dirty="0" smtClean="0">
                <a:hlinkClick r:id="rId2"/>
              </a:rPr>
              <a:t>cebrim@cff.org.br</a:t>
            </a:r>
            <a:endParaRPr lang="pt-BR" sz="2400" dirty="0" smtClean="0"/>
          </a:p>
          <a:p>
            <a:pPr marL="0" indent="0" algn="ctr">
              <a:buNone/>
            </a:pPr>
            <a:r>
              <a:rPr lang="pt-BR" sz="2400" dirty="0" smtClean="0">
                <a:hlinkClick r:id="rId3"/>
              </a:rPr>
              <a:t>http://www.cff.org.br</a:t>
            </a:r>
            <a:r>
              <a:rPr lang="pt-BR" sz="2400" dirty="0" smtClean="0"/>
              <a:t>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0099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1D9FCC-75F7-4B92-A1C1-722AE954CAD9}" type="slidenum">
              <a:rPr lang="en-GB" smtClean="0"/>
              <a:pPr/>
              <a:t>2</a:t>
            </a:fld>
            <a:endParaRPr lang="en-GB" dirty="0" smtClean="0"/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3275856" y="764704"/>
            <a:ext cx="194421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762000"/>
            <a:endParaRPr lang="pt-BR" sz="3200" b="1" dirty="0" smtClean="0">
              <a:solidFill>
                <a:srgbClr val="0000FF"/>
              </a:solidFill>
            </a:endParaRPr>
          </a:p>
          <a:p>
            <a:pPr algn="just" defTabSz="762000"/>
            <a:endParaRPr lang="pt-BR" sz="3200" b="1" dirty="0" smtClean="0">
              <a:solidFill>
                <a:srgbClr val="0000FF"/>
              </a:solidFill>
            </a:endParaRPr>
          </a:p>
          <a:p>
            <a:pPr algn="just" defTabSz="762000"/>
            <a:endParaRPr lang="pt-BR" sz="3200" b="1" dirty="0" smtClean="0">
              <a:solidFill>
                <a:srgbClr val="0000FF"/>
              </a:solidFill>
            </a:endParaRPr>
          </a:p>
          <a:p>
            <a:pPr algn="just" defTabSz="762000"/>
            <a:endParaRPr lang="pt-BR" sz="3200" b="1" dirty="0" smtClean="0">
              <a:solidFill>
                <a:srgbClr val="0000FF"/>
              </a:solidFill>
            </a:endParaRPr>
          </a:p>
          <a:p>
            <a:pPr algn="just" defTabSz="762000"/>
            <a:endParaRPr lang="pt-BR" sz="3200" b="1" dirty="0" smtClean="0">
              <a:solidFill>
                <a:srgbClr val="0000FF"/>
              </a:solidFill>
            </a:endParaRPr>
          </a:p>
          <a:p>
            <a:pPr algn="just" defTabSz="762000"/>
            <a:endParaRPr lang="pt-BR" sz="3200" b="1" dirty="0" smtClean="0">
              <a:solidFill>
                <a:srgbClr val="0000FF"/>
              </a:solidFill>
            </a:endParaRPr>
          </a:p>
          <a:p>
            <a:pPr algn="just" defTabSz="762000"/>
            <a:r>
              <a:rPr lang="pt-BR" sz="2400" b="1" dirty="0" smtClean="0">
                <a:solidFill>
                  <a:srgbClr val="0000FF"/>
                </a:solidFill>
              </a:rPr>
              <a:t>Sumário </a:t>
            </a:r>
            <a:r>
              <a:rPr lang="pt-BR" sz="2400" b="1" i="1" dirty="0" smtClean="0"/>
              <a:t>   </a:t>
            </a:r>
            <a:r>
              <a:rPr lang="pt-BR" sz="3200" b="1" i="1" dirty="0" smtClean="0"/>
              <a:t>                    </a:t>
            </a:r>
            <a:r>
              <a:rPr lang="pt-BR" sz="4000" b="1" i="1" dirty="0"/>
              <a:t>									</a:t>
            </a:r>
            <a:endParaRPr lang="pt-BR" sz="2400" b="1" i="1" dirty="0"/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42900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179512" y="1628800"/>
            <a:ext cx="8532440" cy="538609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476250" indent="-476250" algn="just" eaLnBrk="0" hangingPunct="0">
              <a:buClr>
                <a:schemeClr val="tx1"/>
              </a:buClr>
              <a:buFont typeface="Monotype Sorts" pitchFamily="2" charset="2"/>
              <a:buBlip>
                <a:blip r:embed="rId3"/>
              </a:buBlip>
            </a:pPr>
            <a:r>
              <a:rPr lang="pt-BR" sz="2000" b="1" dirty="0" smtClean="0"/>
              <a:t>Conselho Federal de Farmácia</a:t>
            </a:r>
          </a:p>
          <a:p>
            <a:pPr marL="476250" indent="-476250" algn="just" eaLnBrk="0" hangingPunct="0">
              <a:buClr>
                <a:schemeClr val="tx1"/>
              </a:buClr>
              <a:buFont typeface="Arial" pitchFamily="34" charset="0"/>
              <a:buChar char="•"/>
            </a:pPr>
            <a:endParaRPr lang="pt-BR" sz="2000" b="1" dirty="0" smtClean="0"/>
          </a:p>
          <a:p>
            <a:pPr marL="933450" lvl="1" indent="-476250" algn="just" eaLnBrk="0" hangingPunct="0">
              <a:buClr>
                <a:schemeClr val="tx1"/>
              </a:buClr>
              <a:buFont typeface="Monotype Sorts" pitchFamily="2" charset="2"/>
              <a:buBlip>
                <a:blip r:embed="rId3"/>
              </a:buBlip>
            </a:pPr>
            <a:r>
              <a:rPr lang="pt-BR" sz="2000" dirty="0" smtClean="0"/>
              <a:t>Regulamentação e fiscalização do exercício profissional</a:t>
            </a:r>
          </a:p>
          <a:p>
            <a:pPr marL="933450" lvl="1" indent="-476250" algn="just" eaLnBrk="0" hangingPunct="0">
              <a:buClr>
                <a:schemeClr val="tx1"/>
              </a:buClr>
            </a:pPr>
            <a:endParaRPr lang="pt-BR" sz="2000" dirty="0" smtClean="0"/>
          </a:p>
          <a:p>
            <a:pPr marL="933450" lvl="1" indent="-476250" algn="just" eaLnBrk="0" hangingPunct="0">
              <a:buClr>
                <a:schemeClr val="tx1"/>
              </a:buClr>
              <a:buFont typeface="Monotype Sorts" pitchFamily="2" charset="2"/>
              <a:buBlip>
                <a:blip r:embed="rId3"/>
              </a:buBlip>
            </a:pPr>
            <a:r>
              <a:rPr lang="pt-BR" sz="2000" dirty="0" smtClean="0"/>
              <a:t>Contribuições para o ensino farmacêutico</a:t>
            </a:r>
          </a:p>
          <a:p>
            <a:pPr marL="933450" lvl="1" indent="-476250" algn="just" eaLnBrk="0" hangingPunct="0">
              <a:buClr>
                <a:schemeClr val="tx1"/>
              </a:buClr>
            </a:pPr>
            <a:endParaRPr lang="pt-BR" sz="2000" dirty="0" smtClean="0"/>
          </a:p>
          <a:p>
            <a:pPr marL="933450" lvl="1" indent="-476250" algn="just" eaLnBrk="0" hangingPunct="0">
              <a:buClr>
                <a:schemeClr val="tx1"/>
              </a:buClr>
              <a:buFont typeface="Monotype Sorts" pitchFamily="2" charset="2"/>
              <a:buBlip>
                <a:blip r:embed="rId3"/>
              </a:buBlip>
            </a:pPr>
            <a:r>
              <a:rPr lang="pt-BR" sz="2000" dirty="0" smtClean="0"/>
              <a:t>Defesa do reconhecimento e da inserção do farmacêutico no SUS</a:t>
            </a:r>
          </a:p>
          <a:p>
            <a:pPr marL="933450" lvl="1" indent="-476250" algn="just" eaLnBrk="0" hangingPunct="0">
              <a:buClr>
                <a:schemeClr val="tx1"/>
              </a:buClr>
            </a:pPr>
            <a:endParaRPr lang="pt-BR" sz="2000" dirty="0" smtClean="0"/>
          </a:p>
          <a:p>
            <a:pPr marL="933450" lvl="1" indent="-476250" algn="just" eaLnBrk="0" hangingPunct="0">
              <a:buClr>
                <a:schemeClr val="tx1"/>
              </a:buClr>
              <a:buFont typeface="Monotype Sorts" pitchFamily="2" charset="2"/>
              <a:buBlip>
                <a:blip r:embed="rId3"/>
              </a:buBlip>
            </a:pPr>
            <a:r>
              <a:rPr lang="pt-BR" sz="2000" dirty="0" smtClean="0"/>
              <a:t>Outras contribuições para a PNM e PNAF  </a:t>
            </a:r>
          </a:p>
          <a:p>
            <a:pPr marL="1390650" lvl="2" indent="-476250" algn="just" eaLnBrk="0" hangingPunct="0">
              <a:buClr>
                <a:schemeClr val="tx1"/>
              </a:buClr>
              <a:buFont typeface="Monotype Sorts" pitchFamily="2" charset="2"/>
              <a:buBlip>
                <a:blip r:embed="rId3"/>
              </a:buBlip>
            </a:pPr>
            <a:r>
              <a:rPr lang="pt-BR" sz="2000" dirty="0" err="1" smtClean="0"/>
              <a:t>Cebrim</a:t>
            </a:r>
            <a:endParaRPr lang="pt-BR" sz="2000" dirty="0" smtClean="0"/>
          </a:p>
          <a:p>
            <a:pPr marL="1390650" lvl="2" indent="-476250" algn="just" eaLnBrk="0" hangingPunct="0">
              <a:buClr>
                <a:schemeClr val="tx1"/>
              </a:buClr>
              <a:buFont typeface="Monotype Sorts" pitchFamily="2" charset="2"/>
              <a:buBlip>
                <a:blip r:embed="rId3"/>
              </a:buBlip>
            </a:pPr>
            <a:r>
              <a:rPr lang="pt-BR" sz="2000" dirty="0" smtClean="0"/>
              <a:t>DCB</a:t>
            </a:r>
          </a:p>
          <a:p>
            <a:pPr marL="1390650" lvl="2" indent="-476250" algn="just" eaLnBrk="0" hangingPunct="0">
              <a:buClr>
                <a:schemeClr val="tx1"/>
              </a:buClr>
              <a:buFont typeface="Monotype Sorts" pitchFamily="2" charset="2"/>
              <a:buBlip>
                <a:blip r:embed="rId3"/>
              </a:buBlip>
            </a:pPr>
            <a:r>
              <a:rPr lang="pt-BR" sz="2000" dirty="0" err="1" smtClean="0"/>
              <a:t>Rename</a:t>
            </a:r>
            <a:r>
              <a:rPr lang="pt-BR" sz="2000" dirty="0" smtClean="0"/>
              <a:t>/FTN</a:t>
            </a:r>
          </a:p>
          <a:p>
            <a:pPr marL="1390650" lvl="2" indent="-476250" algn="just" eaLnBrk="0" hangingPunct="0">
              <a:buClr>
                <a:schemeClr val="tx1"/>
              </a:buClr>
              <a:buFont typeface="Monotype Sorts" pitchFamily="2" charset="2"/>
              <a:buBlip>
                <a:blip r:embed="rId3"/>
              </a:buBlip>
            </a:pPr>
            <a:r>
              <a:rPr lang="pt-BR" sz="2000" dirty="0" smtClean="0"/>
              <a:t>CPURM</a:t>
            </a:r>
          </a:p>
          <a:p>
            <a:pPr marL="1390650" lvl="2" indent="-476250" algn="just" eaLnBrk="0" hangingPunct="0">
              <a:buClr>
                <a:schemeClr val="tx1"/>
              </a:buClr>
              <a:buFont typeface="Monotype Sorts" pitchFamily="2" charset="2"/>
              <a:buBlip>
                <a:blip r:embed="rId3"/>
              </a:buBlip>
            </a:pPr>
            <a:r>
              <a:rPr lang="pt-BR" sz="2000" dirty="0" smtClean="0"/>
              <a:t>FT </a:t>
            </a:r>
            <a:r>
              <a:rPr lang="pt-BR" sz="2000" dirty="0" err="1" smtClean="0"/>
              <a:t>Anvisa</a:t>
            </a:r>
            <a:r>
              <a:rPr lang="pt-BR" sz="2000" dirty="0" smtClean="0"/>
              <a:t> - </a:t>
            </a:r>
            <a:r>
              <a:rPr lang="pt-BR" sz="2000" dirty="0" err="1" smtClean="0"/>
              <a:t>dispensação</a:t>
            </a:r>
            <a:r>
              <a:rPr lang="pt-BR" sz="2000" dirty="0" smtClean="0"/>
              <a:t> de medicamentos que requerem prescrição</a:t>
            </a:r>
            <a:endParaRPr lang="pt-BR" sz="2400" dirty="0" smtClean="0"/>
          </a:p>
          <a:p>
            <a:pPr marL="655637" lvl="1" algn="just" eaLnBrk="0" hangingPunct="0">
              <a:buClr>
                <a:srgbClr val="FF0000"/>
              </a:buClr>
              <a:buSzPct val="115000"/>
            </a:pPr>
            <a:endParaRPr lang="pt-BR" sz="2400" b="1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043608" y="1268413"/>
            <a:ext cx="7848872" cy="122448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32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475656" y="260648"/>
            <a:ext cx="633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kern="0" dirty="0" smtClean="0">
                <a:solidFill>
                  <a:srgbClr val="FF0000"/>
                </a:solidFill>
              </a:rPr>
              <a:t>Ciência e Tecnologia a favor da vida</a:t>
            </a:r>
            <a:endParaRPr lang="pt-B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1D9FCC-75F7-4B92-A1C1-722AE954CAD9}" type="slidenum">
              <a:rPr lang="en-GB" smtClean="0"/>
              <a:pPr/>
              <a:t>3</a:t>
            </a:fld>
            <a:endParaRPr lang="en-GB" dirty="0" smtClean="0"/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42900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251520" y="1340769"/>
            <a:ext cx="8764587" cy="44627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476250" indent="-476250" algn="just" eaLnBrk="0" hangingPunct="0">
              <a:buClr>
                <a:schemeClr val="tx1"/>
              </a:buClr>
              <a:buFont typeface="Monotype Sorts" pitchFamily="2" charset="2"/>
              <a:buBlip>
                <a:blip r:embed="rId3"/>
              </a:buBlip>
            </a:pPr>
            <a:r>
              <a:rPr lang="pt-BR" sz="2000" b="1" dirty="0" smtClean="0"/>
              <a:t>Conselho Federal de Farmácia</a:t>
            </a:r>
          </a:p>
          <a:p>
            <a:pPr marL="476250" indent="-476250" algn="just" eaLnBrk="0" hangingPunct="0">
              <a:buClr>
                <a:schemeClr val="tx1"/>
              </a:buClr>
            </a:pPr>
            <a:endParaRPr lang="pt-BR" sz="2000" b="1" dirty="0" smtClean="0"/>
          </a:p>
          <a:p>
            <a:pPr marL="933450" lvl="1" indent="-476250" algn="just" eaLnBrk="0" hangingPunct="0">
              <a:buClr>
                <a:schemeClr val="tx1"/>
              </a:buClr>
              <a:buFont typeface="Monotype Sorts" pitchFamily="2" charset="2"/>
              <a:buBlip>
                <a:blip r:embed="rId3"/>
              </a:buBlip>
            </a:pPr>
            <a:r>
              <a:rPr lang="pt-BR" sz="2000" dirty="0" smtClean="0"/>
              <a:t>Regulamentação e fiscalização do exercício profissional</a:t>
            </a:r>
          </a:p>
          <a:p>
            <a:pPr marL="933450" lvl="1" indent="-476250" algn="just" eaLnBrk="0" hangingPunct="0">
              <a:buClr>
                <a:schemeClr val="tx1"/>
              </a:buClr>
            </a:pPr>
            <a:endParaRPr lang="pt-BR" sz="2000" dirty="0" smtClean="0"/>
          </a:p>
          <a:p>
            <a:pPr marL="1390650" lvl="2" indent="-476250" algn="just" eaLnBrk="0" hangingPunct="0">
              <a:buClr>
                <a:schemeClr val="tx1"/>
              </a:buClr>
              <a:buFont typeface="Monotype Sorts" pitchFamily="2" charset="2"/>
              <a:buBlip>
                <a:blip r:embed="rId3"/>
              </a:buBlip>
            </a:pPr>
            <a:r>
              <a:rPr lang="pt-BR" sz="2000" dirty="0" smtClean="0"/>
              <a:t>Res. nº 574/2013 - </a:t>
            </a:r>
            <a:r>
              <a:rPr lang="pt-BR" sz="2000" dirty="0" err="1" smtClean="0"/>
              <a:t>dispensação</a:t>
            </a:r>
            <a:r>
              <a:rPr lang="pt-BR" sz="2000" dirty="0" smtClean="0"/>
              <a:t> e aplicação de vacinas</a:t>
            </a:r>
          </a:p>
          <a:p>
            <a:pPr marL="1390650" lvl="2" indent="-476250" algn="just" eaLnBrk="0" hangingPunct="0">
              <a:buClr>
                <a:schemeClr val="tx1"/>
              </a:buClr>
              <a:buFont typeface="Monotype Sorts" pitchFamily="2" charset="2"/>
              <a:buBlip>
                <a:blip r:embed="rId3"/>
              </a:buBlip>
            </a:pPr>
            <a:r>
              <a:rPr lang="pt-BR" sz="2000" dirty="0" smtClean="0"/>
              <a:t>Res. nº 571/2013 - </a:t>
            </a:r>
            <a:r>
              <a:rPr lang="pt-BR" sz="2000" dirty="0" err="1" smtClean="0"/>
              <a:t>dispensação</a:t>
            </a:r>
            <a:r>
              <a:rPr lang="pt-BR" sz="2000" dirty="0" smtClean="0"/>
              <a:t> e controle de antimicrobianos</a:t>
            </a:r>
          </a:p>
          <a:p>
            <a:pPr marL="1390650" lvl="2" indent="-476250" algn="just" eaLnBrk="0" hangingPunct="0">
              <a:buClr>
                <a:schemeClr val="tx1"/>
              </a:buClr>
              <a:buFont typeface="Monotype Sorts" pitchFamily="2" charset="2"/>
              <a:buBlip>
                <a:blip r:embed="rId3"/>
              </a:buBlip>
            </a:pPr>
            <a:r>
              <a:rPr lang="pt-BR" sz="2000" dirty="0" smtClean="0"/>
              <a:t>Res. nº 570/2013 - genética humana</a:t>
            </a:r>
          </a:p>
          <a:p>
            <a:pPr marL="1390650" lvl="2" indent="-476250" algn="just" eaLnBrk="0" hangingPunct="0">
              <a:buClr>
                <a:schemeClr val="tx1"/>
              </a:buClr>
              <a:buBlip>
                <a:blip r:embed="rId3"/>
              </a:buBlip>
            </a:pPr>
            <a:r>
              <a:rPr lang="pt-BR" sz="2000" dirty="0" smtClean="0"/>
              <a:t>Res. nº 570/2013 - serviços de oncologia</a:t>
            </a:r>
          </a:p>
          <a:p>
            <a:pPr marL="1390650" lvl="2" indent="-476250" algn="just" eaLnBrk="0" hangingPunct="0">
              <a:buClr>
                <a:schemeClr val="tx1"/>
              </a:buClr>
            </a:pPr>
            <a:endParaRPr lang="pt-BR" sz="2000" dirty="0" smtClean="0"/>
          </a:p>
          <a:p>
            <a:pPr marL="933450" lvl="1" indent="-476250" algn="just" eaLnBrk="0" hangingPunct="0">
              <a:buClr>
                <a:schemeClr val="tx1"/>
              </a:buClr>
              <a:buFont typeface="Monotype Sorts" pitchFamily="2" charset="2"/>
              <a:buBlip>
                <a:blip r:embed="rId3"/>
              </a:buBlip>
            </a:pPr>
            <a:r>
              <a:rPr lang="pt-BR" sz="2000" dirty="0" smtClean="0"/>
              <a:t>Contribuições para o ensino farmacêutico</a:t>
            </a:r>
          </a:p>
          <a:p>
            <a:pPr marL="933450" lvl="1" indent="-476250" algn="just" eaLnBrk="0" hangingPunct="0">
              <a:buClr>
                <a:schemeClr val="tx1"/>
              </a:buClr>
            </a:pPr>
            <a:endParaRPr lang="pt-BR" sz="2000" dirty="0" smtClean="0"/>
          </a:p>
          <a:p>
            <a:pPr marL="1390650" lvl="2" indent="-476250" algn="just" eaLnBrk="0" hangingPunct="0">
              <a:buClr>
                <a:schemeClr val="tx1"/>
              </a:buClr>
              <a:buFont typeface="Monotype Sorts" pitchFamily="2" charset="2"/>
              <a:buBlip>
                <a:blip r:embed="rId3"/>
              </a:buBlip>
            </a:pPr>
            <a:r>
              <a:rPr lang="pt-BR" sz="2000" dirty="0" smtClean="0"/>
              <a:t>Comissão de Ensino Farmacêutico - apoio ao MEC</a:t>
            </a:r>
          </a:p>
          <a:p>
            <a:pPr marL="933450" lvl="1" indent="-476250" algn="just" eaLnBrk="0" hangingPunct="0">
              <a:buClr>
                <a:schemeClr val="tx1"/>
              </a:buClr>
            </a:pPr>
            <a:endParaRPr lang="pt-BR" sz="2000" dirty="0" smtClean="0"/>
          </a:p>
          <a:p>
            <a:pPr marL="655637" lvl="1" algn="just" eaLnBrk="0" hangingPunct="0">
              <a:buClr>
                <a:srgbClr val="FF0000"/>
              </a:buClr>
              <a:buSzPct val="115000"/>
            </a:pPr>
            <a:endParaRPr lang="pt-BR" sz="2400" b="1" dirty="0"/>
          </a:p>
        </p:txBody>
      </p:sp>
      <p:sp>
        <p:nvSpPr>
          <p:cNvPr id="7" name="Retângulo 6"/>
          <p:cNvSpPr/>
          <p:nvPr/>
        </p:nvSpPr>
        <p:spPr>
          <a:xfrm>
            <a:off x="1475656" y="404664"/>
            <a:ext cx="633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kern="0" dirty="0" smtClean="0">
                <a:solidFill>
                  <a:srgbClr val="FF0000"/>
                </a:solidFill>
              </a:rPr>
              <a:t>Ciência e Tecnologia a favor da vida</a:t>
            </a:r>
            <a:endParaRPr lang="pt-B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3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:\CBURM, 2012\industria farmaceutic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3568" y="1004011"/>
            <a:ext cx="7920880" cy="5853989"/>
          </a:xfrm>
          <a:noFill/>
        </p:spPr>
      </p:pic>
      <p:sp>
        <p:nvSpPr>
          <p:cNvPr id="3" name="Retângulo 2"/>
          <p:cNvSpPr/>
          <p:nvPr/>
        </p:nvSpPr>
        <p:spPr>
          <a:xfrm>
            <a:off x="1475656" y="260648"/>
            <a:ext cx="633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kern="0" dirty="0" smtClean="0">
                <a:solidFill>
                  <a:srgbClr val="FF0000"/>
                </a:solidFill>
              </a:rPr>
              <a:t>Ciência e Tecnologia a favor da vida</a:t>
            </a:r>
            <a:endParaRPr lang="pt-B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611560" y="836712"/>
            <a:ext cx="7772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2800" b="1" kern="0" dirty="0">
                <a:solidFill>
                  <a:schemeClr val="tx2"/>
                </a:solidFill>
                <a:latin typeface="Harrington" pitchFamily="82" charset="0"/>
                <a:ea typeface="+mj-ea"/>
                <a:cs typeface="Times New Roman" pitchFamily="18" charset="0"/>
              </a:rPr>
              <a:t/>
            </a:r>
            <a:br>
              <a:rPr lang="en-US" sz="2800" b="1" kern="0" dirty="0">
                <a:solidFill>
                  <a:schemeClr val="tx2"/>
                </a:solidFill>
                <a:latin typeface="Harrington" pitchFamily="82" charset="0"/>
                <a:ea typeface="+mj-ea"/>
                <a:cs typeface="Times New Roman" pitchFamily="18" charset="0"/>
              </a:rPr>
            </a:br>
            <a:r>
              <a:rPr lang="en-CA" kern="0" dirty="0" err="1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Comparação</a:t>
            </a:r>
            <a:r>
              <a:rPr lang="en-CA" kern="0" dirty="0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 dos </a:t>
            </a:r>
            <a:r>
              <a:rPr lang="en-CA" kern="0" dirty="0" err="1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lucros</a:t>
            </a:r>
            <a:r>
              <a:rPr lang="en-CA" kern="0" dirty="0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 </a:t>
            </a:r>
            <a:r>
              <a:rPr lang="en-CA" kern="0" dirty="0" err="1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médios</a:t>
            </a:r>
            <a:r>
              <a:rPr lang="en-CA" kern="0" dirty="0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 dos </a:t>
            </a:r>
            <a:r>
              <a:rPr lang="en-CA" kern="0" dirty="0" err="1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maiores</a:t>
            </a:r>
            <a:r>
              <a:rPr lang="en-CA" kern="0" dirty="0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 </a:t>
            </a:r>
            <a:r>
              <a:rPr lang="en-CA" kern="0" dirty="0" err="1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fabricantes</a:t>
            </a:r>
            <a:r>
              <a:rPr lang="en-CA" kern="0" dirty="0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 de </a:t>
            </a:r>
            <a:r>
              <a:rPr lang="en-CA" kern="0" dirty="0" err="1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medicamentos</a:t>
            </a:r>
            <a:r>
              <a:rPr lang="en-CA" kern="0" dirty="0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 dos EUA </a:t>
            </a:r>
            <a:r>
              <a:rPr lang="en-CA" kern="0" dirty="0" err="1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aos</a:t>
            </a:r>
            <a:r>
              <a:rPr lang="en-CA" kern="0" dirty="0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 </a:t>
            </a:r>
            <a:r>
              <a:rPr lang="en-CA" kern="0" dirty="0" err="1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lucros</a:t>
            </a:r>
            <a:r>
              <a:rPr lang="en-CA" kern="0" dirty="0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 </a:t>
            </a:r>
            <a:r>
              <a:rPr lang="en-CA" kern="0" dirty="0" err="1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médios</a:t>
            </a:r>
            <a:r>
              <a:rPr lang="en-CA" kern="0" dirty="0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 das 500 </a:t>
            </a:r>
            <a:r>
              <a:rPr lang="en-CA" kern="0" dirty="0" err="1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maiores</a:t>
            </a:r>
            <a:r>
              <a:rPr lang="en-CA" kern="0" dirty="0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 </a:t>
            </a:r>
            <a:r>
              <a:rPr lang="en-CA" kern="0" dirty="0" err="1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empresas</a:t>
            </a:r>
            <a:r>
              <a:rPr lang="en-CA" kern="0" dirty="0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 (Fortune) </a:t>
            </a:r>
            <a:r>
              <a:rPr lang="fr-CA" sz="2000" kern="0" dirty="0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/>
            </a:r>
            <a:br>
              <a:rPr lang="fr-CA" sz="2000" kern="0" dirty="0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</a:br>
            <a:r>
              <a:rPr lang="en-CA" kern="0" dirty="0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(1954-200</a:t>
            </a:r>
            <a:r>
              <a:rPr lang="fr-CA" kern="0" dirty="0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8</a:t>
            </a:r>
            <a:r>
              <a:rPr lang="en-CA" kern="0" dirty="0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; </a:t>
            </a:r>
            <a:r>
              <a:rPr lang="pt-BR" kern="0" dirty="0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em milhões de </a:t>
            </a:r>
            <a:r>
              <a:rPr lang="pt-BR" kern="0" dirty="0" smtClean="0">
                <a:solidFill>
                  <a:srgbClr val="000000"/>
                </a:solidFill>
                <a:latin typeface="+mj-lt"/>
                <a:ea typeface="+mj-ea"/>
                <a:cs typeface="Times New Roman" pitchFamily="18" charset="0"/>
              </a:rPr>
              <a:t>dólares)</a:t>
            </a:r>
            <a:r>
              <a:rPr lang="fr-CA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)</a:t>
            </a:r>
            <a:r>
              <a:rPr lang="fr-CA" sz="1000" kern="0" dirty="0" smtClean="0">
                <a:solidFill>
                  <a:schemeClr val="bg1"/>
                </a:solidFill>
                <a:latin typeface="Arial" charset="0"/>
                <a:ea typeface="+mj-ea"/>
                <a:cs typeface="+mj-cs"/>
              </a:rPr>
              <a:t>Fonte</a:t>
            </a:r>
            <a:r>
              <a:rPr lang="fr-CA" sz="1000" kern="0" dirty="0">
                <a:solidFill>
                  <a:schemeClr val="bg1"/>
                </a:solidFill>
                <a:latin typeface="Arial" charset="0"/>
                <a:ea typeface="+mj-ea"/>
                <a:cs typeface="+mj-cs"/>
              </a:rPr>
              <a:t>: Fortune </a:t>
            </a:r>
            <a:r>
              <a:rPr lang="en-CA" sz="1800" kern="0" dirty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n-CA" sz="1800" kern="0" dirty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</a:br>
            <a:endParaRPr lang="en-CA" sz="1800" kern="0" dirty="0">
              <a:solidFill>
                <a:schemeClr val="tx2"/>
              </a:solidFill>
              <a:latin typeface="Arial" charset="0"/>
              <a:ea typeface="+mj-ea"/>
              <a:cs typeface="+mj-cs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259632" y="332656"/>
            <a:ext cx="633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kern="0" dirty="0" smtClean="0">
                <a:solidFill>
                  <a:srgbClr val="FF0000"/>
                </a:solidFill>
              </a:rPr>
              <a:t>Ciência e Tecnologia a favor da vida</a:t>
            </a:r>
            <a:endParaRPr lang="pt-BR" sz="2400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827584" y="2132856"/>
          <a:ext cx="784887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844824"/>
            <a:ext cx="8006854" cy="4805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908720"/>
            <a:ext cx="7772400" cy="86409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CA" sz="2400" b="1" dirty="0" smtClean="0">
                <a:solidFill>
                  <a:srgbClr val="0000FF"/>
                </a:solidFill>
              </a:rPr>
              <a:t>Estamos entrando em uma Nova Era de Inovação?</a:t>
            </a:r>
            <a:br>
              <a:rPr lang="fr-CA" sz="2400" b="1" dirty="0" smtClean="0">
                <a:solidFill>
                  <a:srgbClr val="0000FF"/>
                </a:solidFill>
              </a:rPr>
            </a:br>
            <a:r>
              <a:rPr lang="fr-CA" sz="2000" b="1" dirty="0" smtClean="0">
                <a:solidFill>
                  <a:srgbClr val="0000FF"/>
                </a:solidFill>
              </a:rPr>
              <a:t>Uma análise quantitativa dos novos fármacos introduzidos no mundo de 1961 a 2005.</a:t>
            </a:r>
            <a:r>
              <a:rPr lang="en-CA" sz="2400" b="1" dirty="0" smtClean="0">
                <a:solidFill>
                  <a:srgbClr val="0000FF"/>
                </a:solidFill>
              </a:rPr>
              <a:t/>
            </a:r>
            <a:br>
              <a:rPr lang="en-CA" sz="2400" b="1" dirty="0" smtClean="0">
                <a:solidFill>
                  <a:srgbClr val="0000FF"/>
                </a:solidFill>
              </a:rPr>
            </a:br>
            <a:endParaRPr lang="en-CA" sz="2400" b="1" dirty="0" smtClean="0">
              <a:solidFill>
                <a:srgbClr val="0000FF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259632" y="188640"/>
            <a:ext cx="633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kern="0" dirty="0" smtClean="0">
                <a:solidFill>
                  <a:srgbClr val="FF0000"/>
                </a:solidFill>
              </a:rPr>
              <a:t>Ciência e Tecnologia a favor da vida</a:t>
            </a:r>
            <a:endParaRPr lang="pt-B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39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2690" name="Group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67734213"/>
              </p:ext>
            </p:extLst>
          </p:nvPr>
        </p:nvGraphicFramePr>
        <p:xfrm>
          <a:off x="251520" y="1052736"/>
          <a:ext cx="8424863" cy="4105920"/>
        </p:xfrm>
        <a:graphic>
          <a:graphicData uri="http://schemas.openxmlformats.org/drawingml/2006/table">
            <a:tbl>
              <a:tblPr/>
              <a:tblGrid>
                <a:gridCol w="4303713"/>
                <a:gridCol w="3067050"/>
                <a:gridCol w="1054100"/>
              </a:tblGrid>
              <a:tr h="433388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anos de avaliação (</a:t>
                      </a:r>
                      <a:r>
                        <a:rPr kumimoji="0" lang="pt-BR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la</a:t>
                      </a:r>
                      <a:r>
                        <a:rPr kumimoji="0" lang="pt-BR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pt-BR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Revue</a:t>
                      </a:r>
                      <a:r>
                        <a:rPr kumimoji="0" lang="pt-BR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pt-BR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Prescrire</a:t>
                      </a:r>
                      <a:r>
                        <a:rPr kumimoji="0" lang="pt-BR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pt-BR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Julgamentos</a:t>
                      </a:r>
                      <a:endParaRPr kumimoji="0" lang="pt-BR" sz="2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Nº medicamentos</a:t>
                      </a: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</a:t>
                      </a:r>
                      <a:endParaRPr kumimoji="0" lang="pt-B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just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Bravo</a:t>
                      </a:r>
                    </a:p>
                  </a:txBody>
                  <a:tcPr marL="90000" marR="90000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0,3</a:t>
                      </a: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just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Um avanço real</a:t>
                      </a:r>
                    </a:p>
                  </a:txBody>
                  <a:tcPr marL="90000" marR="90000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81</a:t>
                      </a: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2,4</a:t>
                      </a: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Oferece alguma vantagem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255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7,7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Possivelmente útil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570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17,1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Nada novo</a:t>
                      </a:r>
                      <a:endParaRPr kumimoji="0" lang="pt-B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2098</a:t>
                      </a:r>
                      <a:endParaRPr kumimoji="0" lang="pt-B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63,1</a:t>
                      </a:r>
                      <a:endParaRPr kumimoji="0" lang="pt-B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Inaceitável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161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4,8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Julgamento reservado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148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4,5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3.322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~100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0000" marR="90000" marT="46800" marB="46800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12" name="Text Box 40"/>
          <p:cNvSpPr txBox="1">
            <a:spLocks noChangeArrowheads="1"/>
          </p:cNvSpPr>
          <p:nvPr/>
        </p:nvSpPr>
        <p:spPr bwMode="auto">
          <a:xfrm>
            <a:off x="1357313" y="5286375"/>
            <a:ext cx="6983412" cy="1323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b="1" dirty="0"/>
              <a:t>NOTA:</a:t>
            </a:r>
            <a:r>
              <a:rPr lang="pt-BR" sz="1600" dirty="0"/>
              <a:t> Novos produtos e indicações. Não inclui OTC, novas doses, formulações ou apresentações</a:t>
            </a:r>
          </a:p>
          <a:p>
            <a:pPr>
              <a:spcBef>
                <a:spcPct val="50000"/>
              </a:spcBef>
            </a:pPr>
            <a:r>
              <a:rPr lang="pt-BR" sz="1600" b="1" dirty="0"/>
              <a:t>Fontes:</a:t>
            </a:r>
            <a:r>
              <a:rPr lang="pt-BR" sz="1600" dirty="0"/>
              <a:t> 	</a:t>
            </a:r>
            <a:r>
              <a:rPr lang="pt-BR" sz="1400" dirty="0" err="1"/>
              <a:t>Prescrire</a:t>
            </a:r>
            <a:r>
              <a:rPr lang="pt-BR" sz="1400" dirty="0"/>
              <a:t> </a:t>
            </a:r>
            <a:r>
              <a:rPr lang="pt-BR" sz="1400" dirty="0" err="1"/>
              <a:t>International</a:t>
            </a:r>
            <a:r>
              <a:rPr lang="pt-BR" sz="1400" dirty="0"/>
              <a:t> </a:t>
            </a:r>
            <a:r>
              <a:rPr lang="pt-BR" sz="1400" dirty="0" err="1"/>
              <a:t>april</a:t>
            </a:r>
            <a:r>
              <a:rPr lang="pt-BR" sz="1400" dirty="0"/>
              <a:t> 2003; 12(64): 75</a:t>
            </a:r>
          </a:p>
          <a:p>
            <a:pPr>
              <a:spcBef>
                <a:spcPct val="50000"/>
              </a:spcBef>
            </a:pPr>
            <a:r>
              <a:rPr lang="pt-BR" sz="1600" dirty="0"/>
              <a:t>	</a:t>
            </a:r>
            <a:r>
              <a:rPr lang="pt-BR" sz="1400" dirty="0" err="1"/>
              <a:t>Prescrire</a:t>
            </a:r>
            <a:r>
              <a:rPr lang="pt-BR" sz="1400" dirty="0"/>
              <a:t> </a:t>
            </a:r>
            <a:r>
              <a:rPr lang="pt-BR" sz="1400" dirty="0" err="1"/>
              <a:t>International</a:t>
            </a:r>
            <a:r>
              <a:rPr lang="pt-BR" sz="1400" dirty="0"/>
              <a:t> </a:t>
            </a:r>
            <a:r>
              <a:rPr lang="pt-BR" sz="1400" dirty="0" err="1"/>
              <a:t>april</a:t>
            </a:r>
            <a:r>
              <a:rPr lang="pt-BR" sz="1400" dirty="0"/>
              <a:t> 2009; 18(100): 85</a:t>
            </a:r>
          </a:p>
        </p:txBody>
      </p:sp>
      <p:sp>
        <p:nvSpPr>
          <p:cNvPr id="24613" name="Text Box 41"/>
          <p:cNvSpPr txBox="1">
            <a:spLocks noChangeArrowheads="1"/>
          </p:cNvSpPr>
          <p:nvPr/>
        </p:nvSpPr>
        <p:spPr bwMode="auto">
          <a:xfrm>
            <a:off x="179512" y="548679"/>
            <a:ext cx="89644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 b="1" dirty="0">
                <a:solidFill>
                  <a:srgbClr val="0000FF"/>
                </a:solidFill>
              </a:rPr>
              <a:t>Medicamentos Inovadores?</a:t>
            </a:r>
          </a:p>
        </p:txBody>
      </p:sp>
      <p:sp>
        <p:nvSpPr>
          <p:cNvPr id="42" name="Quadro 41"/>
          <p:cNvSpPr/>
          <p:nvPr/>
        </p:nvSpPr>
        <p:spPr bwMode="auto">
          <a:xfrm>
            <a:off x="179512" y="3573016"/>
            <a:ext cx="8280920" cy="357188"/>
          </a:xfrm>
          <a:prstGeom prst="fra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259632" y="116632"/>
            <a:ext cx="633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kern="0" dirty="0" smtClean="0">
                <a:solidFill>
                  <a:srgbClr val="FF0000"/>
                </a:solidFill>
              </a:rPr>
              <a:t>Ciência e Tecnologia a favor da vida</a:t>
            </a:r>
            <a:endParaRPr lang="pt-B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753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4" descr="espanhol_questao_7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2856"/>
            <a:ext cx="9144000" cy="255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ângulo 2"/>
          <p:cNvSpPr/>
          <p:nvPr/>
        </p:nvSpPr>
        <p:spPr>
          <a:xfrm>
            <a:off x="1259632" y="476672"/>
            <a:ext cx="633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kern="0" dirty="0" smtClean="0">
                <a:solidFill>
                  <a:srgbClr val="FF0000"/>
                </a:solidFill>
              </a:rPr>
              <a:t>Ciência e Tecnologia a favor da vida</a:t>
            </a:r>
            <a:endParaRPr lang="pt-B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3568" y="692696"/>
            <a:ext cx="8030096" cy="6081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2400" b="1" kern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Pesquisa em Empresas Privadas</a:t>
            </a:r>
          </a:p>
          <a:p>
            <a:pPr algn="ctr">
              <a:defRPr/>
            </a:pPr>
            <a:endParaRPr lang="en-CA" sz="3600" kern="0" dirty="0">
              <a:solidFill>
                <a:srgbClr val="FFFF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0963" name="Rectangle 3"/>
          <p:cNvSpPr txBox="1">
            <a:spLocks noChangeArrowheads="1"/>
          </p:cNvSpPr>
          <p:nvPr/>
        </p:nvSpPr>
        <p:spPr bwMode="auto">
          <a:xfrm>
            <a:off x="0" y="1196752"/>
            <a:ext cx="8715375" cy="4373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0"/>
              </a:spcBef>
              <a:buFontTx/>
              <a:buChar char="•"/>
            </a:pPr>
            <a:endParaRPr lang="fr-CA" sz="2000" b="1" u="sng" dirty="0" smtClean="0">
              <a:cs typeface="Arial" charset="0"/>
            </a:endParaRPr>
          </a:p>
          <a:p>
            <a:pPr marL="342900" indent="-342900">
              <a:spcBef>
                <a:spcPts val="0"/>
              </a:spcBef>
              <a:buFontTx/>
              <a:buChar char="•"/>
            </a:pPr>
            <a:r>
              <a:rPr lang="fr-CA" sz="2000" b="1" u="sng" dirty="0" smtClean="0">
                <a:cs typeface="Arial" charset="0"/>
              </a:rPr>
              <a:t>Missão:</a:t>
            </a:r>
            <a:r>
              <a:rPr lang="fr-CA" sz="2000" dirty="0" smtClean="0">
                <a:cs typeface="Arial" charset="0"/>
              </a:rPr>
              <a:t> geração de produtos e lucro.</a:t>
            </a:r>
          </a:p>
          <a:p>
            <a:pPr marL="342900" indent="-342900">
              <a:spcBef>
                <a:spcPts val="0"/>
              </a:spcBef>
              <a:buFontTx/>
              <a:buChar char="•"/>
            </a:pPr>
            <a:endParaRPr lang="fr-CA" sz="2400" b="1" u="sng" dirty="0" smtClean="0">
              <a:cs typeface="Arial" charset="0"/>
            </a:endParaRPr>
          </a:p>
          <a:p>
            <a:pPr marL="342900" indent="-342900">
              <a:spcBef>
                <a:spcPts val="0"/>
              </a:spcBef>
              <a:buFontTx/>
              <a:buChar char="•"/>
            </a:pPr>
            <a:r>
              <a:rPr lang="fr-CA" sz="2000" b="1" u="sng" dirty="0" smtClean="0">
                <a:cs typeface="Arial" charset="0"/>
              </a:rPr>
              <a:t>Natureza:</a:t>
            </a:r>
            <a:r>
              <a:rPr lang="fr-CA" sz="2000" dirty="0" smtClean="0">
                <a:cs typeface="Arial" charset="0"/>
              </a:rPr>
              <a:t> pesquisa aplicada e desenvolvimento.</a:t>
            </a:r>
          </a:p>
          <a:p>
            <a:pPr marL="342900" indent="-342900">
              <a:spcBef>
                <a:spcPts val="0"/>
              </a:spcBef>
            </a:pPr>
            <a:endParaRPr lang="fr-CA" sz="2000" dirty="0" smtClean="0">
              <a:cs typeface="Arial" charset="0"/>
            </a:endParaRPr>
          </a:p>
          <a:p>
            <a:pPr marL="342900" indent="-342900">
              <a:spcBef>
                <a:spcPts val="0"/>
              </a:spcBef>
              <a:buFontTx/>
              <a:buChar char="•"/>
            </a:pPr>
            <a:r>
              <a:rPr lang="fr-CA" sz="2000" b="1" u="sng" dirty="0" smtClean="0">
                <a:cs typeface="Arial" charset="0"/>
              </a:rPr>
              <a:t>Tempo para conclusão: </a:t>
            </a:r>
            <a:r>
              <a:rPr lang="fr-CA" sz="2000" dirty="0" smtClean="0">
                <a:cs typeface="Arial" charset="0"/>
              </a:rPr>
              <a:t>curto prazo.</a:t>
            </a:r>
          </a:p>
          <a:p>
            <a:pPr>
              <a:spcBef>
                <a:spcPts val="0"/>
              </a:spcBef>
            </a:pPr>
            <a:endParaRPr lang="fr-CA" sz="2000" dirty="0">
              <a:cs typeface="Arial" charset="0"/>
            </a:endParaRPr>
          </a:p>
          <a:p>
            <a:pPr marL="342900" indent="-342900">
              <a:spcBef>
                <a:spcPts val="0"/>
              </a:spcBef>
              <a:buFontTx/>
              <a:buChar char="•"/>
            </a:pPr>
            <a:r>
              <a:rPr lang="fr-CA" sz="2000" b="1" u="sng" dirty="0" smtClean="0">
                <a:cs typeface="Arial" charset="0"/>
              </a:rPr>
              <a:t>Motivação:</a:t>
            </a:r>
            <a:r>
              <a:rPr lang="fr-CA" sz="2000" dirty="0" smtClean="0">
                <a:cs typeface="Arial" charset="0"/>
              </a:rPr>
              <a:t> orientada por estudos de viabilidade, por novos mercados, riscos e potencialidades.</a:t>
            </a:r>
          </a:p>
          <a:p>
            <a:pPr>
              <a:spcBef>
                <a:spcPts val="0"/>
              </a:spcBef>
            </a:pPr>
            <a:endParaRPr lang="fr-CA" sz="2000" dirty="0">
              <a:cs typeface="Arial" charset="0"/>
            </a:endParaRPr>
          </a:p>
          <a:p>
            <a:pPr marL="342900" indent="-342900">
              <a:spcBef>
                <a:spcPts val="0"/>
              </a:spcBef>
              <a:buFontTx/>
              <a:buChar char="•"/>
            </a:pPr>
            <a:r>
              <a:rPr lang="fr-CA" sz="2000" b="1" u="sng" dirty="0" smtClean="0">
                <a:cs typeface="Arial" charset="0"/>
              </a:rPr>
              <a:t>Informações relevantes: </a:t>
            </a:r>
            <a:r>
              <a:rPr lang="fr-CA" sz="2000" dirty="0" smtClean="0">
                <a:cs typeface="Arial" charset="0"/>
              </a:rPr>
              <a:t>protegidas por sigilo ou publicadas depois de assegurada a propriedade intelectual.</a:t>
            </a:r>
          </a:p>
          <a:p>
            <a:pPr>
              <a:spcBef>
                <a:spcPts val="0"/>
              </a:spcBef>
            </a:pPr>
            <a:endParaRPr lang="fr-CA" sz="2000" dirty="0" smtClean="0">
              <a:cs typeface="Arial" charset="0"/>
            </a:endParaRPr>
          </a:p>
          <a:p>
            <a:pPr marL="342900" indent="-342900">
              <a:spcBef>
                <a:spcPts val="0"/>
              </a:spcBef>
              <a:buFontTx/>
              <a:buChar char="•"/>
            </a:pPr>
            <a:r>
              <a:rPr lang="fr-CA" sz="2000" b="1" u="sng" dirty="0" smtClean="0">
                <a:cs typeface="Arial" charset="0"/>
              </a:rPr>
              <a:t>Processo decisório: </a:t>
            </a:r>
            <a:r>
              <a:rPr lang="fr-CA" sz="2000" dirty="0" smtClean="0">
                <a:cs typeface="Arial" charset="0"/>
              </a:rPr>
              <a:t>rápido e hierarquizado.</a:t>
            </a:r>
          </a:p>
          <a:p>
            <a:pPr marL="342900" indent="-342900">
              <a:spcBef>
                <a:spcPts val="0"/>
              </a:spcBef>
            </a:pPr>
            <a:endParaRPr lang="fr-CA" sz="2000" b="1" u="sng" dirty="0" smtClean="0">
              <a:cs typeface="Arial" charset="0"/>
            </a:endParaRPr>
          </a:p>
          <a:p>
            <a:pPr marL="342900" indent="-342900">
              <a:spcBef>
                <a:spcPts val="0"/>
              </a:spcBef>
              <a:buFontTx/>
              <a:buChar char="•"/>
            </a:pPr>
            <a:r>
              <a:rPr lang="fr-CA" sz="2000" b="1" u="sng" dirty="0" smtClean="0">
                <a:cs typeface="Arial" charset="0"/>
              </a:rPr>
              <a:t>Estrutura organizacional: </a:t>
            </a:r>
            <a:r>
              <a:rPr lang="fr-CA" sz="2000" dirty="0" smtClean="0">
                <a:cs typeface="Arial" charset="0"/>
              </a:rPr>
              <a:t>eficiente e com equipes multidisciplinares.</a:t>
            </a:r>
          </a:p>
          <a:p>
            <a:pPr marL="342900" indent="-342900" algn="r">
              <a:lnSpc>
                <a:spcPct val="150000"/>
              </a:lnSpc>
              <a:spcBef>
                <a:spcPct val="20000"/>
              </a:spcBef>
            </a:pPr>
            <a:r>
              <a:rPr lang="fr-CA" dirty="0" smtClean="0">
                <a:cs typeface="Arial" charset="0"/>
              </a:rPr>
              <a:t>(</a:t>
            </a:r>
            <a:r>
              <a:rPr lang="fr-CA" i="1" dirty="0" smtClean="0">
                <a:cs typeface="Arial" charset="0"/>
              </a:rPr>
              <a:t>Stal e Souza, 1998</a:t>
            </a:r>
            <a:r>
              <a:rPr lang="fr-CA" dirty="0" smtClean="0">
                <a:cs typeface="Arial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endParaRPr lang="fr-CA" sz="2800" b="1" dirty="0">
              <a:cs typeface="Arial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259632" y="188640"/>
            <a:ext cx="633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kern="0" dirty="0" smtClean="0">
                <a:solidFill>
                  <a:srgbClr val="FF0000"/>
                </a:solidFill>
              </a:rPr>
              <a:t>Ciência e Tecnologia a favor da vida</a:t>
            </a:r>
            <a:endParaRPr lang="pt-B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efault Design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4794</TotalTime>
  <Words>528</Words>
  <Application>Microsoft Office PowerPoint</Application>
  <PresentationFormat>Apresentação na tela (4:3)</PresentationFormat>
  <Paragraphs>140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Design padrão</vt:lpstr>
      <vt:lpstr>    I Seminário Farmácia: Ciência e Tecnologia a favor da vida  Conselho Federal de Farmácia   </vt:lpstr>
      <vt:lpstr>Apresentação do PowerPoint</vt:lpstr>
      <vt:lpstr>Apresentação do PowerPoint</vt:lpstr>
      <vt:lpstr>Apresentação do PowerPoint</vt:lpstr>
      <vt:lpstr>Apresentação do PowerPoint</vt:lpstr>
      <vt:lpstr>Estamos entrando em uma Nova Era de Inovação? Uma análise quantitativa dos novos fármacos introduzidos no mundo de 1961 a 2005.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Conselho Federal de Farmácia Centro Brasileiro de Informação sobre Medicamentos Cebrim/CFF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Avaliação de informação  3 horas</dc:title>
  <dc:creator>vidotti</dc:creator>
  <cp:lastModifiedBy>usuário</cp:lastModifiedBy>
  <cp:revision>520</cp:revision>
  <dcterms:created xsi:type="dcterms:W3CDTF">2005-10-13T20:37:04Z</dcterms:created>
  <dcterms:modified xsi:type="dcterms:W3CDTF">2013-06-21T16:42:08Z</dcterms:modified>
</cp:coreProperties>
</file>